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7" r:id="rId5"/>
    <p:sldId id="260" r:id="rId6"/>
    <p:sldId id="261" r:id="rId7"/>
    <p:sldId id="262" r:id="rId8"/>
    <p:sldId id="263" r:id="rId9"/>
    <p:sldId id="264" r:id="rId10"/>
    <p:sldId id="265" r:id="rId11"/>
    <p:sldId id="278" r:id="rId12"/>
    <p:sldId id="266" r:id="rId13"/>
    <p:sldId id="267" r:id="rId14"/>
    <p:sldId id="268" r:id="rId15"/>
    <p:sldId id="269" r:id="rId16"/>
    <p:sldId id="279" r:id="rId17"/>
    <p:sldId id="270" r:id="rId18"/>
    <p:sldId id="271" r:id="rId19"/>
    <p:sldId id="272" r:id="rId20"/>
    <p:sldId id="273" r:id="rId21"/>
    <p:sldId id="274" r:id="rId22"/>
    <p:sldId id="275" r:id="rId23"/>
    <p:sldId id="276"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3290-C562-4911-AFC8-60E4F7B03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F2F11B-4F9A-4C92-9B4C-F8133A3DB2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877E3A-9DA8-4AAB-B8D6-F70348CF7446}"/>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5" name="Footer Placeholder 4">
            <a:extLst>
              <a:ext uri="{FF2B5EF4-FFF2-40B4-BE49-F238E27FC236}">
                <a16:creationId xmlns:a16="http://schemas.microsoft.com/office/drawing/2014/main" id="{4B9B291B-F4E2-46F9-9C82-7AE1683C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421A1-B1E6-4D6F-B761-C8A79715890E}"/>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390677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B1A3-CE06-4682-86B2-7E34FD027F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18030-508C-47FE-9B5F-9D3BD4F910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CEB2B-06E6-42A4-B70C-8E9C9740BFB7}"/>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5" name="Footer Placeholder 4">
            <a:extLst>
              <a:ext uri="{FF2B5EF4-FFF2-40B4-BE49-F238E27FC236}">
                <a16:creationId xmlns:a16="http://schemas.microsoft.com/office/drawing/2014/main" id="{BECE35CF-B888-4CFC-B591-7DCD07653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D336D-561D-47B9-B63B-F58F71B77FA4}"/>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311314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BCF44-E61C-4D92-A583-348AE88658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F029E1-2EB0-4F27-8921-114AE9AABD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A9407-85E3-4361-90D7-5BBAD2DAA1EE}"/>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5" name="Footer Placeholder 4">
            <a:extLst>
              <a:ext uri="{FF2B5EF4-FFF2-40B4-BE49-F238E27FC236}">
                <a16:creationId xmlns:a16="http://schemas.microsoft.com/office/drawing/2014/main" id="{1BC5723C-263E-4FC2-BDE1-493548C0B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CB6AF-F4C5-4741-BB69-2CEA15ACE42B}"/>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376879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362C-2E44-4B1E-A04E-81679D8ED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EFD95E-DDAA-441D-A10B-63F744793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6808D-4E19-4007-BBCC-38B161C87100}"/>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5" name="Footer Placeholder 4">
            <a:extLst>
              <a:ext uri="{FF2B5EF4-FFF2-40B4-BE49-F238E27FC236}">
                <a16:creationId xmlns:a16="http://schemas.microsoft.com/office/drawing/2014/main" id="{718AB724-185E-4DE2-9122-BB631435A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13C08-D84E-435F-9528-8091992FB6BE}"/>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97449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1E3A-F948-4861-BBCA-D7710EED7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52F4E0-3005-4859-9004-568865EDE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EEF921-2AB0-402E-A89C-566D5DC1F417}"/>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5" name="Footer Placeholder 4">
            <a:extLst>
              <a:ext uri="{FF2B5EF4-FFF2-40B4-BE49-F238E27FC236}">
                <a16:creationId xmlns:a16="http://schemas.microsoft.com/office/drawing/2014/main" id="{89E78926-D568-49EF-AEF1-92CCF805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5DA16-CABE-4741-81DB-10F03AE18B8C}"/>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87349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07C3-3EB7-4CAD-AADC-B1BD4FFA4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5EB2B-98B7-46E5-8441-EDD1E3C7FE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47355-7A76-436E-A729-FD66EDEE89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AA384-616D-40EE-96CA-A67E86501CAE}"/>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6" name="Footer Placeholder 5">
            <a:extLst>
              <a:ext uri="{FF2B5EF4-FFF2-40B4-BE49-F238E27FC236}">
                <a16:creationId xmlns:a16="http://schemas.microsoft.com/office/drawing/2014/main" id="{CC50BCB1-3B99-4C49-B5AC-E753E631C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52D1A-50BE-4873-846A-92968C002071}"/>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412060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0AA1-E732-41EF-AB19-447E80D9F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90C99-B91B-49F2-9613-1F15FFA89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6264B7-6256-4813-8D52-C9D6B30437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142E8-70A6-40C2-8382-823D8948C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66B734-747B-46D2-B99C-0923840BA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CD04A-E1E4-4AA6-BCC6-09AFEFA5E188}"/>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8" name="Footer Placeholder 7">
            <a:extLst>
              <a:ext uri="{FF2B5EF4-FFF2-40B4-BE49-F238E27FC236}">
                <a16:creationId xmlns:a16="http://schemas.microsoft.com/office/drawing/2014/main" id="{A9C83C00-42C0-4E90-9B02-8B8EFBE584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BD49A-A059-41F0-945B-A3EC7CC4E595}"/>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182207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F110-AFD5-4A44-B5AF-D0BCCA848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3C40F-3B45-4ABA-8501-EF498E20D045}"/>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4" name="Footer Placeholder 3">
            <a:extLst>
              <a:ext uri="{FF2B5EF4-FFF2-40B4-BE49-F238E27FC236}">
                <a16:creationId xmlns:a16="http://schemas.microsoft.com/office/drawing/2014/main" id="{65A260EE-7ECE-4FC4-B943-78CE69217C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6CD2D-1494-477C-B0E6-D378769A4A3E}"/>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316218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83AC9-9AE9-424E-A483-BC5D607FCAD0}"/>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3" name="Footer Placeholder 2">
            <a:extLst>
              <a:ext uri="{FF2B5EF4-FFF2-40B4-BE49-F238E27FC236}">
                <a16:creationId xmlns:a16="http://schemas.microsoft.com/office/drawing/2014/main" id="{C08FBB4C-D699-48B1-BDA1-0411548645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48CB2-1B52-4944-9443-B84AC34E6DAF}"/>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382172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7668-5895-4D4F-AD94-C19B83D1D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53F0A5-3AED-4E13-91E7-45ADD021B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50289B-CAF9-4DD6-8B33-05BFFC7E9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FCDEA-FACA-4AB9-9445-7EEC851732EF}"/>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6" name="Footer Placeholder 5">
            <a:extLst>
              <a:ext uri="{FF2B5EF4-FFF2-40B4-BE49-F238E27FC236}">
                <a16:creationId xmlns:a16="http://schemas.microsoft.com/office/drawing/2014/main" id="{C9491299-4681-444A-A755-B17F902E0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A89DC-45E9-4C02-BC4F-2B679AC3542C}"/>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418358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7D2D-6DF5-4427-83A1-517E48BCA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0E2A6-C22E-4E61-8C60-3A3857E54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C51A49-2085-4A99-87D2-FE430CA92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E0B2A-10BB-4610-BFF3-22DE97CB54A7}"/>
              </a:ext>
            </a:extLst>
          </p:cNvPr>
          <p:cNvSpPr>
            <a:spLocks noGrp="1"/>
          </p:cNvSpPr>
          <p:nvPr>
            <p:ph type="dt" sz="half" idx="10"/>
          </p:nvPr>
        </p:nvSpPr>
        <p:spPr/>
        <p:txBody>
          <a:bodyPr/>
          <a:lstStyle/>
          <a:p>
            <a:fld id="{4DAC5981-AD2D-49EA-8439-2236F82D522C}" type="datetimeFigureOut">
              <a:rPr lang="en-US" smtClean="0"/>
              <a:t>12/8/2023</a:t>
            </a:fld>
            <a:endParaRPr lang="en-US"/>
          </a:p>
        </p:txBody>
      </p:sp>
      <p:sp>
        <p:nvSpPr>
          <p:cNvPr id="6" name="Footer Placeholder 5">
            <a:extLst>
              <a:ext uri="{FF2B5EF4-FFF2-40B4-BE49-F238E27FC236}">
                <a16:creationId xmlns:a16="http://schemas.microsoft.com/office/drawing/2014/main" id="{C0500BEC-F42F-4376-ABA2-81886D211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E5EFA-8665-4D4E-BB5C-1956019E7645}"/>
              </a:ext>
            </a:extLst>
          </p:cNvPr>
          <p:cNvSpPr>
            <a:spLocks noGrp="1"/>
          </p:cNvSpPr>
          <p:nvPr>
            <p:ph type="sldNum" sz="quarter" idx="12"/>
          </p:nvPr>
        </p:nvSpPr>
        <p:spPr/>
        <p:txBody>
          <a:bodyPr/>
          <a:lstStyle/>
          <a:p>
            <a:fld id="{D2AB7823-3228-4A33-BDF4-2F38C1A7AE4E}" type="slidenum">
              <a:rPr lang="en-US" smtClean="0"/>
              <a:t>‹#›</a:t>
            </a:fld>
            <a:endParaRPr lang="en-US"/>
          </a:p>
        </p:txBody>
      </p:sp>
    </p:spTree>
    <p:extLst>
      <p:ext uri="{BB962C8B-B14F-4D97-AF65-F5344CB8AC3E}">
        <p14:creationId xmlns:p14="http://schemas.microsoft.com/office/powerpoint/2010/main" val="9307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177AB-1FFC-4BF1-9567-E426D2771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4D4B0-77CF-438A-A9A3-F18D833DF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BDBD2-90EF-445B-8B5A-4579461F3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C5981-AD2D-49EA-8439-2236F82D522C}" type="datetimeFigureOut">
              <a:rPr lang="en-US" smtClean="0"/>
              <a:t>12/8/2023</a:t>
            </a:fld>
            <a:endParaRPr lang="en-US"/>
          </a:p>
        </p:txBody>
      </p:sp>
      <p:sp>
        <p:nvSpPr>
          <p:cNvPr id="5" name="Footer Placeholder 4">
            <a:extLst>
              <a:ext uri="{FF2B5EF4-FFF2-40B4-BE49-F238E27FC236}">
                <a16:creationId xmlns:a16="http://schemas.microsoft.com/office/drawing/2014/main" id="{33EEEB5A-75C6-4C7D-9894-FDBE52D0D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CE98FB-9BE0-4D29-9AB4-66AE86A8F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B7823-3228-4A33-BDF4-2F38C1A7AE4E}" type="slidenum">
              <a:rPr lang="en-US" smtClean="0"/>
              <a:t>‹#›</a:t>
            </a:fld>
            <a:endParaRPr lang="en-US"/>
          </a:p>
        </p:txBody>
      </p:sp>
    </p:spTree>
    <p:extLst>
      <p:ext uri="{BB962C8B-B14F-4D97-AF65-F5344CB8AC3E}">
        <p14:creationId xmlns:p14="http://schemas.microsoft.com/office/powerpoint/2010/main" val="212202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5BEA-9FE2-492B-BE41-86405A11A8F2}"/>
              </a:ext>
            </a:extLst>
          </p:cNvPr>
          <p:cNvSpPr>
            <a:spLocks noGrp="1"/>
          </p:cNvSpPr>
          <p:nvPr>
            <p:ph type="ctrTitle"/>
          </p:nvPr>
        </p:nvSpPr>
        <p:spPr/>
        <p:txBody>
          <a:bodyPr>
            <a:normAutofit fontScale="90000"/>
          </a:bodyPr>
          <a:lstStyle/>
          <a:p>
            <a:br>
              <a:rPr lang="en-US" sz="8000" b="0" i="0" u="none" strike="noStrike" baseline="0" dirty="0">
                <a:solidFill>
                  <a:srgbClr val="000000"/>
                </a:solidFill>
                <a:latin typeface="Times New Roman" panose="02020603050405020304" pitchFamily="18" charset="0"/>
              </a:rPr>
            </a:br>
            <a:r>
              <a:rPr lang="en-US" sz="8000" b="0" i="0" u="none" strike="noStrike" baseline="0" dirty="0">
                <a:solidFill>
                  <a:srgbClr val="000000"/>
                </a:solidFill>
                <a:latin typeface="Times New Roman" panose="02020603050405020304" pitchFamily="18" charset="0"/>
              </a:rPr>
              <a:t> </a:t>
            </a:r>
            <a:r>
              <a:rPr lang="en-US" sz="6000" b="1" i="0" u="none" strike="noStrike" baseline="0" dirty="0">
                <a:solidFill>
                  <a:srgbClr val="000000"/>
                </a:solidFill>
                <a:latin typeface="Times New Roman" panose="02020603050405020304" pitchFamily="18" charset="0"/>
              </a:rPr>
              <a:t>Embryology of the GI Tract</a:t>
            </a:r>
            <a:r>
              <a:rPr lang="en-US" sz="6000" b="0" i="0" u="none" strike="noStrike" baseline="0" dirty="0">
                <a:solidFill>
                  <a:srgbClr val="000000"/>
                </a:solidFill>
                <a:latin typeface="Times New Roman" panose="02020603050405020304" pitchFamily="18" charset="0"/>
              </a:rPr>
              <a:t>:</a:t>
            </a:r>
            <a:endParaRPr lang="en-US" dirty="0"/>
          </a:p>
        </p:txBody>
      </p:sp>
      <p:sp>
        <p:nvSpPr>
          <p:cNvPr id="3" name="Subtitle 2">
            <a:extLst>
              <a:ext uri="{FF2B5EF4-FFF2-40B4-BE49-F238E27FC236}">
                <a16:creationId xmlns:a16="http://schemas.microsoft.com/office/drawing/2014/main" id="{54BD39B4-32C0-4FE2-B613-49D234E4E0FB}"/>
              </a:ext>
            </a:extLst>
          </p:cNvPr>
          <p:cNvSpPr>
            <a:spLocks noGrp="1"/>
          </p:cNvSpPr>
          <p:nvPr>
            <p:ph type="subTitle" idx="1"/>
          </p:nvPr>
        </p:nvSpPr>
        <p:spPr>
          <a:xfrm>
            <a:off x="1524000" y="3602038"/>
            <a:ext cx="9144000" cy="3255962"/>
          </a:xfrm>
        </p:spPr>
        <p:txBody>
          <a:bodyPr>
            <a:normAutofit fontScale="92500" lnSpcReduction="10000"/>
          </a:bodyPr>
          <a:lstStyle/>
          <a:p>
            <a:pPr algn="l"/>
            <a:endParaRPr lang="en-US" sz="3600" b="0" i="0" u="none" strike="noStrike" baseline="0" dirty="0">
              <a:solidFill>
                <a:srgbClr val="000000"/>
              </a:solidFill>
              <a:latin typeface="Times New Roman" panose="02020603050405020304" pitchFamily="18" charset="0"/>
            </a:endParaRPr>
          </a:p>
          <a:p>
            <a:r>
              <a:rPr lang="en-US" sz="3600" b="0"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Germ layers, formed during gastrulation, are present by two weeks and include endoderm, mesoderm and ectoderm, the germ tissues are the basis of all tissues and organs. </a:t>
            </a:r>
          </a:p>
          <a:p>
            <a:r>
              <a:rPr lang="en-US" sz="2400" b="0" i="0" u="none" strike="noStrike" baseline="0" dirty="0">
                <a:solidFill>
                  <a:srgbClr val="000000"/>
                </a:solidFill>
                <a:latin typeface="Times New Roman" panose="02020603050405020304" pitchFamily="18" charset="0"/>
              </a:rPr>
              <a:t> Endoderm -Epithelial lining and glands</a:t>
            </a:r>
          </a:p>
          <a:p>
            <a:r>
              <a:rPr lang="pt-BR" sz="2400" b="0" i="0" u="none" strike="noStrike" baseline="0" dirty="0">
                <a:solidFill>
                  <a:srgbClr val="000000"/>
                </a:solidFill>
                <a:latin typeface="Times New Roman" panose="02020603050405020304" pitchFamily="18" charset="0"/>
              </a:rPr>
              <a:t> Mesoderm -Lamina propria, muscularis mucosae, submucosa, muscularis externa and serosa</a:t>
            </a:r>
          </a:p>
          <a:p>
            <a:r>
              <a:rPr lang="en-US" sz="2400" b="0" i="0" u="none" strike="noStrike" baseline="0" dirty="0">
                <a:solidFill>
                  <a:srgbClr val="000000"/>
                </a:solidFill>
                <a:latin typeface="Times New Roman" panose="02020603050405020304" pitchFamily="18" charset="0"/>
              </a:rPr>
              <a:t> Ectoderm -Enteric nervous system and posterior luminal digestive structures</a:t>
            </a:r>
          </a:p>
          <a:p>
            <a:endParaRPr lang="en-US" dirty="0"/>
          </a:p>
        </p:txBody>
      </p:sp>
    </p:spTree>
    <p:extLst>
      <p:ext uri="{BB962C8B-B14F-4D97-AF65-F5344CB8AC3E}">
        <p14:creationId xmlns:p14="http://schemas.microsoft.com/office/powerpoint/2010/main" val="48871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F4F7-EC2F-45B6-88AD-7F70583AF5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085D2C-27C5-409D-BE95-813DA0BF6F64}"/>
              </a:ext>
            </a:extLst>
          </p:cNvPr>
          <p:cNvSpPr>
            <a:spLocks noGrp="1"/>
          </p:cNvSpPr>
          <p:nvPr>
            <p:ph idx="1"/>
          </p:nvPr>
        </p:nvSpPr>
        <p:spPr/>
        <p:txBody>
          <a:bodyPr>
            <a:normAutofit/>
          </a:bodyPr>
          <a:lstStyle/>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ventral bud forms the inferior part of the head of the pancreas and the dorsal bud forms the superior part of the head, the body, and the tail of the pancreas.</a:t>
            </a:r>
          </a:p>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ductal systems of the two buds fuse in the 8</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week.  The main pancreatic duct (duct of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Wirsung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which enters the duodenum at the major duodenal papilla (ampulla of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Vater</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 formed by the longer dorsal duct draining into the proximal ventral duct to form</a:t>
            </a:r>
            <a:endParaRPr lang="en-US" dirty="0"/>
          </a:p>
        </p:txBody>
      </p:sp>
    </p:spTree>
    <p:extLst>
      <p:ext uri="{BB962C8B-B14F-4D97-AF65-F5344CB8AC3E}">
        <p14:creationId xmlns:p14="http://schemas.microsoft.com/office/powerpoint/2010/main" val="405585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DD2C-417A-4BCF-B687-F65602B512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E8CC73-9096-4D93-B738-38B4963E2571}"/>
              </a:ext>
            </a:extLst>
          </p:cNvPr>
          <p:cNvSpPr>
            <a:spLocks noGrp="1"/>
          </p:cNvSpPr>
          <p:nvPr>
            <p:ph idx="1"/>
          </p:nvPr>
        </p:nvSpPr>
        <p:spPr/>
        <p:txBody>
          <a:bodyPr/>
          <a:lstStyle/>
          <a:p>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If the proximal portion of the dorsal duct remains, it forms an accessory duct (duct of Santorini) that opens into a minor accessory papilla located about 2 cm above the main duct. </a:t>
            </a:r>
          </a:p>
          <a:p>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accessory duct opens into a minor papilla in 33% of people and ends blindly in 8% of people.  Fifty percent of people do not have an accessory duct.</a:t>
            </a:r>
          </a:p>
          <a:p>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Endocrine cells (islets) are identifiable by the 8</a:t>
            </a:r>
            <a:r>
              <a:rPr kumimoji="0" lang="en-US" sz="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a: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week.Exocrine pancreatic development continues after birth with maturation of specific digestive enzymes</a:t>
            </a:r>
            <a:endParaRPr lang="en-US" dirty="0"/>
          </a:p>
        </p:txBody>
      </p:sp>
    </p:spTree>
    <p:extLst>
      <p:ext uri="{BB962C8B-B14F-4D97-AF65-F5344CB8AC3E}">
        <p14:creationId xmlns:p14="http://schemas.microsoft.com/office/powerpoint/2010/main" val="240469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2EF4-047C-4377-9DB8-CD96C64DA5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B5929B-0DB1-445B-9008-94F1C615DE8A}"/>
              </a:ext>
            </a:extLst>
          </p:cNvPr>
          <p:cNvSpPr>
            <a:spLocks noGrp="1"/>
          </p:cNvSpPr>
          <p:nvPr>
            <p:ph idx="1"/>
          </p:nvPr>
        </p:nvSpPr>
        <p:spPr/>
        <p:txBody>
          <a:bodyPr/>
          <a:lstStyle/>
          <a:p>
            <a:r>
              <a:rPr lang="en-US" sz="2800" b="0" i="0" u="none" strike="noStrike" baseline="0" dirty="0">
                <a:solidFill>
                  <a:srgbClr val="000000"/>
                </a:solidFill>
                <a:latin typeface="Times New Roman" panose="02020603050405020304" pitchFamily="18" charset="0"/>
              </a:rPr>
              <a:t>Abnormal development of the pancreas results in several congenital anomalies to include pancreas </a:t>
            </a:r>
            <a:r>
              <a:rPr lang="en-US" sz="2800" b="0" i="0" u="none" strike="noStrike" baseline="0" dirty="0" err="1">
                <a:solidFill>
                  <a:srgbClr val="000000"/>
                </a:solidFill>
                <a:latin typeface="Times New Roman" panose="02020603050405020304" pitchFamily="18" charset="0"/>
              </a:rPr>
              <a:t>divisum</a:t>
            </a:r>
            <a:r>
              <a:rPr lang="en-US" sz="2800" b="0" i="0" u="none" strike="noStrike" baseline="0" dirty="0">
                <a:solidFill>
                  <a:srgbClr val="000000"/>
                </a:solidFill>
                <a:latin typeface="Times New Roman" panose="02020603050405020304" pitchFamily="18" charset="0"/>
              </a:rPr>
              <a:t>. This is the most common variant (10%) and results from non-fusion of dorsal </a:t>
            </a:r>
            <a:r>
              <a:rPr lang="en-US" sz="2800" b="0" i="0" u="none" strike="noStrike" baseline="0" dirty="0" err="1">
                <a:solidFill>
                  <a:srgbClr val="000000"/>
                </a:solidFill>
                <a:latin typeface="Times New Roman" panose="02020603050405020304" pitchFamily="18" charset="0"/>
              </a:rPr>
              <a:t>andventral</a:t>
            </a:r>
            <a:r>
              <a:rPr lang="en-US" sz="2800" b="0" i="0" u="none" strike="noStrike" baseline="0" dirty="0">
                <a:solidFill>
                  <a:srgbClr val="000000"/>
                </a:solidFill>
                <a:latin typeface="Times New Roman" panose="02020603050405020304" pitchFamily="18" charset="0"/>
              </a:rPr>
              <a:t> </a:t>
            </a:r>
            <a:r>
              <a:rPr lang="en-US" sz="2800" b="0" i="0" u="none" strike="noStrike" baseline="0" dirty="0" err="1">
                <a:solidFill>
                  <a:srgbClr val="000000"/>
                </a:solidFill>
                <a:latin typeface="Times New Roman" panose="02020603050405020304" pitchFamily="18" charset="0"/>
              </a:rPr>
              <a:t>ductsduring</a:t>
            </a:r>
            <a:r>
              <a:rPr lang="en-US" sz="2800" b="0" i="0" u="none" strike="noStrike" baseline="0" dirty="0">
                <a:solidFill>
                  <a:srgbClr val="000000"/>
                </a:solidFill>
                <a:latin typeface="Times New Roman" panose="02020603050405020304" pitchFamily="18" charset="0"/>
              </a:rPr>
              <a:t> the second month </a:t>
            </a:r>
            <a:r>
              <a:rPr lang="en-US" sz="2800" b="0" i="0" u="none" strike="noStrike" baseline="0" dirty="0" err="1">
                <a:solidFill>
                  <a:srgbClr val="000000"/>
                </a:solidFill>
                <a:latin typeface="Times New Roman" panose="02020603050405020304" pitchFamily="18" charset="0"/>
              </a:rPr>
              <a:t>ofgestation</a:t>
            </a:r>
            <a:r>
              <a:rPr lang="en-US" sz="2800" b="0" i="0" u="none" strike="noStrike" baseline="0" dirty="0">
                <a:solidFill>
                  <a:srgbClr val="000000"/>
                </a:solidFill>
                <a:latin typeface="Times New Roman" panose="02020603050405020304" pitchFamily="18" charset="0"/>
              </a:rPr>
              <a:t>.  Annular pancreas is another congenital anomaly.</a:t>
            </a:r>
          </a:p>
          <a:p>
            <a:r>
              <a:rPr lang="en-US" sz="2800" b="0" i="0" u="none" strike="noStrike" baseline="0" dirty="0">
                <a:solidFill>
                  <a:srgbClr val="000000"/>
                </a:solidFill>
                <a:latin typeface="Times New Roman" panose="02020603050405020304" pitchFamily="18" charset="0"/>
              </a:rPr>
              <a:t>A band of pancreatic tissue encircles the </a:t>
            </a:r>
            <a:r>
              <a:rPr lang="en-US" sz="2800" b="0" i="0" u="none" strike="noStrike" baseline="0" dirty="0" err="1">
                <a:solidFill>
                  <a:srgbClr val="000000"/>
                </a:solidFill>
                <a:latin typeface="Times New Roman" panose="02020603050405020304" pitchFamily="18" charset="0"/>
              </a:rPr>
              <a:t>duodenumand</a:t>
            </a:r>
            <a:r>
              <a:rPr lang="en-US" sz="2800" b="0" i="0" u="none" strike="noStrike" baseline="0" dirty="0">
                <a:solidFill>
                  <a:srgbClr val="000000"/>
                </a:solidFill>
                <a:latin typeface="Times New Roman" panose="02020603050405020304" pitchFamily="18" charset="0"/>
              </a:rPr>
              <a:t> is typically associated with other anomalies to </a:t>
            </a:r>
            <a:r>
              <a:rPr lang="en-US" sz="2800" b="0" i="0" u="none" strike="noStrike" baseline="0" dirty="0" err="1">
                <a:solidFill>
                  <a:srgbClr val="000000"/>
                </a:solidFill>
                <a:latin typeface="Times New Roman" panose="02020603050405020304" pitchFamily="18" charset="0"/>
              </a:rPr>
              <a:t>includeDown’s</a:t>
            </a:r>
            <a:r>
              <a:rPr lang="en-US" sz="2800" b="0" i="0" u="none" strike="noStrike" baseline="0" dirty="0">
                <a:solidFill>
                  <a:srgbClr val="000000"/>
                </a:solidFill>
                <a:latin typeface="Times New Roman" panose="02020603050405020304" pitchFamily="18" charset="0"/>
              </a:rPr>
              <a:t> syndrome and duodenal atresia.</a:t>
            </a:r>
            <a:endParaRPr lang="en-US" dirty="0"/>
          </a:p>
        </p:txBody>
      </p:sp>
    </p:spTree>
    <p:extLst>
      <p:ext uri="{BB962C8B-B14F-4D97-AF65-F5344CB8AC3E}">
        <p14:creationId xmlns:p14="http://schemas.microsoft.com/office/powerpoint/2010/main" val="63486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FC9C-A8F9-43D8-B2D4-89CD84FA9A44}"/>
              </a:ext>
            </a:extLst>
          </p:cNvPr>
          <p:cNvSpPr>
            <a:spLocks noGrp="1"/>
          </p:cNvSpPr>
          <p:nvPr>
            <p:ph type="title"/>
          </p:nvPr>
        </p:nvSpPr>
        <p:spPr/>
        <p:txBody>
          <a:bodyPr/>
          <a:lstStyle/>
          <a:p>
            <a:r>
              <a:rPr lang="en-US" sz="4400" b="1" i="0" u="none" strike="noStrike" baseline="0" dirty="0">
                <a:solidFill>
                  <a:srgbClr val="000000"/>
                </a:solidFill>
                <a:latin typeface="Times New Roman" panose="02020603050405020304" pitchFamily="18" charset="0"/>
              </a:rPr>
              <a:t>Midgut Formation</a:t>
            </a:r>
            <a:endParaRPr lang="en-US" dirty="0"/>
          </a:p>
        </p:txBody>
      </p:sp>
      <p:sp>
        <p:nvSpPr>
          <p:cNvPr id="3" name="Content Placeholder 2">
            <a:extLst>
              <a:ext uri="{FF2B5EF4-FFF2-40B4-BE49-F238E27FC236}">
                <a16:creationId xmlns:a16="http://schemas.microsoft.com/office/drawing/2014/main" id="{EA5E5D0D-3CF8-405C-A331-2A049CCEA7D3}"/>
              </a:ext>
            </a:extLst>
          </p:cNvPr>
          <p:cNvSpPr>
            <a:spLocks noGrp="1"/>
          </p:cNvSpPr>
          <p:nvPr>
            <p:ph idx="1"/>
          </p:nvPr>
        </p:nvSpPr>
        <p:spPr>
          <a:xfrm>
            <a:off x="452718" y="1888378"/>
            <a:ext cx="10515600" cy="4351338"/>
          </a:xfrm>
        </p:spPr>
        <p:txBody>
          <a:bodyPr>
            <a:normAutofit/>
          </a:bodyPr>
          <a:lstStyle/>
          <a:p>
            <a:r>
              <a:rPr lang="en-US" sz="2800" b="0" i="0" u="none" strike="noStrike" baseline="0" dirty="0">
                <a:solidFill>
                  <a:srgbClr val="000000"/>
                </a:solidFill>
                <a:latin typeface="Times New Roman" panose="02020603050405020304" pitchFamily="18" charset="0"/>
              </a:rPr>
              <a:t>The distal duodenum, jejunum, ileum, cecum, appendix, ascending colon, and proximal 2/3 of transverse colon develop from the midgut, between the 6 and 10</a:t>
            </a:r>
            <a:r>
              <a:rPr lang="en-US" sz="800" b="0" i="0" u="none" strike="noStrike" baseline="0" dirty="0">
                <a:solidFill>
                  <a:srgbClr val="000000"/>
                </a:solidFill>
                <a:latin typeface="Times New Roman" panose="02020603050405020304" pitchFamily="18" charset="0"/>
              </a:rPr>
              <a:t>th</a:t>
            </a:r>
            <a:r>
              <a:rPr lang="en-US" sz="2800" b="0" i="0" u="none" strike="noStrike" baseline="0" dirty="0">
                <a:solidFill>
                  <a:srgbClr val="000000"/>
                </a:solidFill>
                <a:latin typeface="Times New Roman" panose="02020603050405020304" pitchFamily="18" charset="0"/>
              </a:rPr>
              <a:t>weeks.  The midgut loop herniates through the primitive umbilical ring during umbilical herniation at week 6.  By ten weeks of development the abdomen has enlarged so that the entire length of the </a:t>
            </a:r>
            <a:r>
              <a:rPr lang="en-US" sz="2800" b="0" i="0" u="none" strike="noStrike" baseline="0" dirty="0" err="1">
                <a:solidFill>
                  <a:srgbClr val="000000"/>
                </a:solidFill>
                <a:latin typeface="Times New Roman" panose="02020603050405020304" pitchFamily="18" charset="0"/>
              </a:rPr>
              <a:t>midgutcan</a:t>
            </a:r>
            <a:r>
              <a:rPr lang="en-US" sz="2800" b="0" i="0" u="none" strike="noStrike" baseline="0" dirty="0">
                <a:solidFill>
                  <a:srgbClr val="000000"/>
                </a:solidFill>
                <a:latin typeface="Times New Roman" panose="02020603050405020304" pitchFamily="18" charset="0"/>
              </a:rPr>
              <a:t> be accommodated. Following a 270 degree counterclockwise rotation around the</a:t>
            </a:r>
            <a:endParaRPr lang="en-US" dirty="0"/>
          </a:p>
        </p:txBody>
      </p:sp>
    </p:spTree>
    <p:extLst>
      <p:ext uri="{BB962C8B-B14F-4D97-AF65-F5344CB8AC3E}">
        <p14:creationId xmlns:p14="http://schemas.microsoft.com/office/powerpoint/2010/main" val="59288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B6BE-B85F-4FE8-865B-21C8D7B81A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C51BD-14A0-41DC-99DD-5B61919FB06E}"/>
              </a:ext>
            </a:extLst>
          </p:cNvPr>
          <p:cNvSpPr>
            <a:spLocks noGrp="1"/>
          </p:cNvSpPr>
          <p:nvPr>
            <p:ph idx="1"/>
          </p:nvPr>
        </p:nvSpPr>
        <p:spPr/>
        <p:txBody>
          <a:bodyPr/>
          <a:lstStyle/>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superior mesenteric artery, the bowel returns to the abdominal cavity.  The large intestine returns following the small intestine and does an additional 180 degree counterclockwise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rotation.Colonic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fixation occurs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afterthe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return to the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abdomen.Cecum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and appendix begin as a diverticulum around the 6</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week.Unequal cecal growth leaves appendix medial to the cecum.</a:t>
            </a:r>
            <a:endParaRPr lang="en-US" dirty="0"/>
          </a:p>
        </p:txBody>
      </p:sp>
    </p:spTree>
    <p:extLst>
      <p:ext uri="{BB962C8B-B14F-4D97-AF65-F5344CB8AC3E}">
        <p14:creationId xmlns:p14="http://schemas.microsoft.com/office/powerpoint/2010/main" val="193528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72D-0CE4-4408-8A1A-1BDDF6F226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ADF889-AD34-4944-96C3-B5F6EEDFB299}"/>
              </a:ext>
            </a:extLst>
          </p:cNvPr>
          <p:cNvSpPr>
            <a:spLocks noGrp="1"/>
          </p:cNvSpPr>
          <p:nvPr>
            <p:ph idx="1"/>
          </p:nvPr>
        </p:nvSpPr>
        <p:spPr/>
        <p:txBody>
          <a:bodyPr>
            <a:normAutofit/>
          </a:bodyPr>
          <a:lstStyle/>
          <a:p>
            <a:r>
              <a:rPr lang="en-US" sz="2800" b="0" i="0" u="none" strike="noStrike" baseline="0" dirty="0">
                <a:solidFill>
                  <a:srgbClr val="000000"/>
                </a:solidFill>
                <a:latin typeface="Times New Roman" panose="02020603050405020304" pitchFamily="18" charset="0"/>
              </a:rPr>
              <a:t>Hindgut Formation (Slides 23-25) </a:t>
            </a:r>
          </a:p>
          <a:p>
            <a:r>
              <a:rPr lang="en-US" sz="2800" b="0" i="0" u="none" strike="noStrike" baseline="0" dirty="0">
                <a:solidFill>
                  <a:srgbClr val="000000"/>
                </a:solidFill>
                <a:latin typeface="Times New Roman" panose="02020603050405020304" pitchFamily="18" charset="0"/>
              </a:rPr>
              <a:t>The distal 1/3 of the transverse colon, descending colon, </a:t>
            </a:r>
            <a:r>
              <a:rPr lang="en-US" sz="2800" b="0" i="0" u="none" strike="noStrike" baseline="0" dirty="0" err="1">
                <a:solidFill>
                  <a:srgbClr val="000000"/>
                </a:solidFill>
                <a:latin typeface="Times New Roman" panose="02020603050405020304" pitchFamily="18" charset="0"/>
              </a:rPr>
              <a:t>sigmoidcolon</a:t>
            </a:r>
            <a:r>
              <a:rPr lang="en-US" sz="2800" b="0" i="0" u="none" strike="noStrike" baseline="0" dirty="0">
                <a:solidFill>
                  <a:srgbClr val="000000"/>
                </a:solidFill>
                <a:latin typeface="Times New Roman" panose="02020603050405020304" pitchFamily="18" charset="0"/>
              </a:rPr>
              <a:t> develop from the cranial end of the </a:t>
            </a:r>
            <a:r>
              <a:rPr lang="en-US" sz="2800" b="0" i="0" u="none" strike="noStrike" baseline="0" dirty="0" err="1">
                <a:solidFill>
                  <a:srgbClr val="000000"/>
                </a:solidFill>
                <a:latin typeface="Times New Roman" panose="02020603050405020304" pitchFamily="18" charset="0"/>
              </a:rPr>
              <a:t>hindgut.The</a:t>
            </a:r>
            <a:r>
              <a:rPr lang="en-US" sz="2800" b="0" i="0" u="none" strike="noStrike" baseline="0" dirty="0">
                <a:solidFill>
                  <a:srgbClr val="000000"/>
                </a:solidFill>
                <a:latin typeface="Times New Roman" panose="02020603050405020304" pitchFamily="18" charset="0"/>
              </a:rPr>
              <a:t> upper anal canal also develops from the terminal end of the hindgut with the </a:t>
            </a:r>
            <a:r>
              <a:rPr lang="en-US" sz="2800" b="0" i="0" u="none" strike="noStrike" baseline="0" dirty="0" err="1">
                <a:solidFill>
                  <a:srgbClr val="000000"/>
                </a:solidFill>
                <a:latin typeface="Times New Roman" panose="02020603050405020304" pitchFamily="18" charset="0"/>
              </a:rPr>
              <a:t>urorectalseptum</a:t>
            </a:r>
            <a:r>
              <a:rPr lang="en-US" sz="2800" b="0" i="0" u="none" strike="noStrike" baseline="0" dirty="0">
                <a:solidFill>
                  <a:srgbClr val="000000"/>
                </a:solidFill>
                <a:latin typeface="Times New Roman" panose="02020603050405020304" pitchFamily="18" charset="0"/>
              </a:rPr>
              <a:t> dividing the upper anal canal and the urogenital sinus during the 6</a:t>
            </a:r>
            <a:r>
              <a:rPr lang="en-US" sz="800" b="0" i="0" u="none" strike="noStrike" baseline="0" dirty="0">
                <a:solidFill>
                  <a:srgbClr val="000000"/>
                </a:solidFill>
                <a:latin typeface="Times New Roman" panose="02020603050405020304" pitchFamily="18" charset="0"/>
              </a:rPr>
              <a:t>th</a:t>
            </a:r>
            <a:r>
              <a:rPr lang="en-US" sz="2800" b="0" i="0" u="none" strike="noStrike" baseline="0" dirty="0">
                <a:solidFill>
                  <a:srgbClr val="000000"/>
                </a:solidFill>
                <a:latin typeface="Times New Roman" panose="02020603050405020304" pitchFamily="18" charset="0"/>
              </a:rPr>
              <a:t>week.  </a:t>
            </a:r>
            <a:endParaRPr lang="en-US" dirty="0"/>
          </a:p>
        </p:txBody>
      </p:sp>
    </p:spTree>
    <p:extLst>
      <p:ext uri="{BB962C8B-B14F-4D97-AF65-F5344CB8AC3E}">
        <p14:creationId xmlns:p14="http://schemas.microsoft.com/office/powerpoint/2010/main" val="33220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5B38-4E1C-4232-A444-D95599B4B5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08AF46-F585-41FA-98C1-2A8044DCA092}"/>
              </a:ext>
            </a:extLst>
          </p:cNvPr>
          <p:cNvSpPr>
            <a:spLocks noGrp="1"/>
          </p:cNvSpPr>
          <p:nvPr>
            <p:ph idx="1"/>
          </p:nvPr>
        </p:nvSpPr>
        <p:spPr/>
        <p:txBody>
          <a:bodyPr/>
          <a:lstStyle/>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By the 7</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week,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theurorectalseptum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fuses with the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cloacalmembrane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giving rise to the anal membrane and the urogenital membrane.  The anal membrane ruptures during the 8</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week allowing communication between the anal canal and the amniotic fluid.  The superior 2/3 of the anal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canaloriginates</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from hindgut and the inferior 1/3 is derived from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proctodeum.The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pectinate line is the junction of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proctodeum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ectoderm and hindgut endoderm.</a:t>
            </a:r>
            <a:endParaRPr lang="en-US" dirty="0"/>
          </a:p>
        </p:txBody>
      </p:sp>
    </p:spTree>
    <p:extLst>
      <p:ext uri="{BB962C8B-B14F-4D97-AF65-F5344CB8AC3E}">
        <p14:creationId xmlns:p14="http://schemas.microsoft.com/office/powerpoint/2010/main" val="306676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DDDE-55B1-4242-A41A-5525A40384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90A7EE-3B10-461E-877F-121FBC9C715B}"/>
              </a:ext>
            </a:extLst>
          </p:cNvPr>
          <p:cNvSpPr>
            <a:spLocks noGrp="1"/>
          </p:cNvSpPr>
          <p:nvPr>
            <p:ph idx="1"/>
          </p:nvPr>
        </p:nvSpPr>
        <p:spPr/>
        <p:txBody>
          <a:bodyPr>
            <a:normAutofit fontScale="92500" lnSpcReduction="10000"/>
          </a:bodyPr>
          <a:lstStyle/>
          <a:p>
            <a:r>
              <a:rPr lang="en-US" sz="2800" b="0" i="0" u="none" strike="noStrike" baseline="0" dirty="0">
                <a:solidFill>
                  <a:srgbClr val="000000"/>
                </a:solidFill>
                <a:latin typeface="Times New Roman" panose="02020603050405020304" pitchFamily="18" charset="0"/>
              </a:rPr>
              <a:t>The mesentery develops from the mesoderm and </a:t>
            </a:r>
            <a:r>
              <a:rPr lang="en-US" sz="2800" b="0" i="0" u="none" strike="noStrike" baseline="0" dirty="0" err="1">
                <a:solidFill>
                  <a:srgbClr val="000000"/>
                </a:solidFill>
                <a:latin typeface="Times New Roman" panose="02020603050405020304" pitchFamily="18" charset="0"/>
              </a:rPr>
              <a:t>connectsthe</a:t>
            </a:r>
            <a:r>
              <a:rPr lang="en-US" sz="2800" b="0" i="0" u="none" strike="noStrike" baseline="0" dirty="0">
                <a:solidFill>
                  <a:srgbClr val="000000"/>
                </a:solidFill>
                <a:latin typeface="Times New Roman" panose="02020603050405020304" pitchFamily="18" charset="0"/>
              </a:rPr>
              <a:t> primitive gut to the body wall. The ventral mesentery is present only between the liver and the stomach, and the liver and the duodenum. It forms the lesser </a:t>
            </a:r>
            <a:r>
              <a:rPr lang="en-US" sz="2800" b="0" i="0" u="none" strike="noStrike" baseline="0" dirty="0" err="1">
                <a:solidFill>
                  <a:srgbClr val="000000"/>
                </a:solidFill>
                <a:latin typeface="Times New Roman" panose="02020603050405020304" pitchFamily="18" charset="0"/>
              </a:rPr>
              <a:t>omentum</a:t>
            </a:r>
            <a:r>
              <a:rPr lang="en-US" sz="2800" b="0" i="0" u="none" strike="noStrike" baseline="0" dirty="0">
                <a:solidFill>
                  <a:srgbClr val="000000"/>
                </a:solidFill>
                <a:latin typeface="Times New Roman" panose="02020603050405020304" pitchFamily="18" charset="0"/>
              </a:rPr>
              <a:t>, between </a:t>
            </a:r>
          </a:p>
          <a:p>
            <a:r>
              <a:rPr lang="en-US" sz="2800" b="0" i="0" u="none" strike="noStrike" baseline="0" dirty="0">
                <a:solidFill>
                  <a:srgbClr val="000000"/>
                </a:solidFill>
                <a:latin typeface="Times New Roman" panose="02020603050405020304" pitchFamily="18" charset="0"/>
              </a:rPr>
              <a:t>the liver and the stomach and duodenum, and the </a:t>
            </a:r>
            <a:r>
              <a:rPr lang="en-US" sz="2800" b="0" i="0" u="none" strike="noStrike" baseline="0" dirty="0" err="1">
                <a:solidFill>
                  <a:srgbClr val="000000"/>
                </a:solidFill>
                <a:latin typeface="Times New Roman" panose="02020603050405020304" pitchFamily="18" charset="0"/>
              </a:rPr>
              <a:t>falciformligamentbetween</a:t>
            </a:r>
            <a:r>
              <a:rPr lang="en-US" sz="2800" b="0" i="0" u="none" strike="noStrike" baseline="0" dirty="0">
                <a:solidFill>
                  <a:srgbClr val="000000"/>
                </a:solidFill>
                <a:latin typeface="Times New Roman" panose="02020603050405020304" pitchFamily="18" charset="0"/>
              </a:rPr>
              <a:t> the liver and the anterior body wall. The dorsal mesentery surrounds the rest of the primitive gut. It forms several organ ligaments and also becomes the greater </a:t>
            </a:r>
            <a:r>
              <a:rPr lang="en-US" sz="2800" b="0" i="0" u="none" strike="noStrike" baseline="0" dirty="0" err="1">
                <a:solidFill>
                  <a:srgbClr val="000000"/>
                </a:solidFill>
                <a:latin typeface="Times New Roman" panose="02020603050405020304" pitchFamily="18" charset="0"/>
              </a:rPr>
              <a:t>omentum</a:t>
            </a:r>
            <a:r>
              <a:rPr lang="en-US" sz="2800" b="0" i="0" u="none" strike="noStrike" baseline="0" dirty="0">
                <a:solidFill>
                  <a:srgbClr val="000000"/>
                </a:solidFill>
                <a:latin typeface="Times New Roman" panose="02020603050405020304" pitchFamily="18" charset="0"/>
              </a:rPr>
              <a:t>. Finally, the mesentery of the colon develops into the transverse mesocolon. During development some structures come to lie close to the posterior body wall and as the mesentery is </a:t>
            </a:r>
            <a:r>
              <a:rPr lang="en-US" sz="2800" b="0" i="0" u="none" strike="noStrike" baseline="0" dirty="0" err="1">
                <a:solidFill>
                  <a:srgbClr val="000000"/>
                </a:solidFill>
                <a:latin typeface="Times New Roman" panose="02020603050405020304" pitchFamily="18" charset="0"/>
              </a:rPr>
              <a:t>absorbedthe</a:t>
            </a:r>
            <a:r>
              <a:rPr lang="en-US" sz="2800" b="0" i="0" u="none" strike="noStrike" baseline="0" dirty="0">
                <a:solidFill>
                  <a:srgbClr val="000000"/>
                </a:solidFill>
                <a:latin typeface="Times New Roman" panose="02020603050405020304" pitchFamily="18" charset="0"/>
              </a:rPr>
              <a:t> organ takes on a retroperitoneal position. Retroperitoneal organs include </a:t>
            </a:r>
            <a:r>
              <a:rPr lang="en-US" sz="2800" b="0" i="0" u="none" strike="noStrike" baseline="0" dirty="0" err="1">
                <a:solidFill>
                  <a:srgbClr val="000000"/>
                </a:solidFill>
                <a:latin typeface="Times New Roman" panose="02020603050405020304" pitchFamily="18" charset="0"/>
              </a:rPr>
              <a:t>portionof</a:t>
            </a:r>
            <a:r>
              <a:rPr lang="en-US" sz="2800" b="0" i="0" u="none" strike="noStrike" baseline="0" dirty="0">
                <a:solidFill>
                  <a:srgbClr val="000000"/>
                </a:solidFill>
                <a:latin typeface="Times New Roman" panose="02020603050405020304" pitchFamily="18" charset="0"/>
              </a:rPr>
              <a:t> the duodenum, the pancreas, the ascending and the descending colon.</a:t>
            </a:r>
            <a:endParaRPr lang="en-US" dirty="0"/>
          </a:p>
        </p:txBody>
      </p:sp>
    </p:spTree>
    <p:extLst>
      <p:ext uri="{BB962C8B-B14F-4D97-AF65-F5344CB8AC3E}">
        <p14:creationId xmlns:p14="http://schemas.microsoft.com/office/powerpoint/2010/main" val="32576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3A20-84F4-4057-B669-13DD9F3DF0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580E5E-DB6E-4962-BED6-02691659D7A7}"/>
              </a:ext>
            </a:extLst>
          </p:cNvPr>
          <p:cNvSpPr>
            <a:spLocks noGrp="1"/>
          </p:cNvSpPr>
          <p:nvPr>
            <p:ph idx="1"/>
          </p:nvPr>
        </p:nvSpPr>
        <p:spPr/>
        <p:txBody>
          <a:bodyPr>
            <a:normAutofit lnSpcReduction="10000"/>
          </a:bodyPr>
          <a:lstStyle/>
          <a:p>
            <a:r>
              <a:rPr lang="en-US" sz="2800" b="1" i="0" u="none" strike="noStrike" baseline="0" dirty="0">
                <a:solidFill>
                  <a:srgbClr val="000000"/>
                </a:solidFill>
                <a:latin typeface="Times New Roman" panose="02020603050405020304" pitchFamily="18" charset="0"/>
              </a:rPr>
              <a:t>Blood Supply</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Appropriate blood supply to the gastrointestinal tract and enteric organs is vital to health. </a:t>
            </a:r>
          </a:p>
          <a:p>
            <a:r>
              <a:rPr lang="en-US" sz="2800" b="0" i="0" u="none" strike="noStrike" baseline="0" dirty="0">
                <a:solidFill>
                  <a:srgbClr val="000000"/>
                </a:solidFill>
                <a:latin typeface="Times New Roman" panose="02020603050405020304" pitchFamily="18" charset="0"/>
              </a:rPr>
              <a:t>Proximal Esophagus - Inferior Thyroid Artery </a:t>
            </a:r>
          </a:p>
          <a:p>
            <a:r>
              <a:rPr lang="en-US" sz="2800" b="0" i="0" u="none" strike="noStrike" baseline="0" dirty="0">
                <a:solidFill>
                  <a:srgbClr val="000000"/>
                </a:solidFill>
                <a:latin typeface="Times New Roman" panose="02020603050405020304" pitchFamily="18" charset="0"/>
              </a:rPr>
              <a:t>Thoracic Esophagus - Terminal bronchial arteries </a:t>
            </a:r>
          </a:p>
          <a:p>
            <a:r>
              <a:rPr lang="en-US" sz="2800" b="0" i="0" u="none" strike="noStrike" baseline="0" dirty="0">
                <a:solidFill>
                  <a:srgbClr val="000000"/>
                </a:solidFill>
                <a:latin typeface="Times New Roman" panose="02020603050405020304" pitchFamily="18" charset="0"/>
              </a:rPr>
              <a:t>Distal Esophagus - Left gastric and left phrenic arteries </a:t>
            </a:r>
          </a:p>
          <a:p>
            <a:r>
              <a:rPr lang="en-US" sz="2800" b="0" i="0" u="none" strike="noStrike" baseline="0" dirty="0">
                <a:solidFill>
                  <a:srgbClr val="000000"/>
                </a:solidFill>
                <a:latin typeface="Times New Roman" panose="02020603050405020304" pitchFamily="18" charset="0"/>
              </a:rPr>
              <a:t>Stomach -Celiac artery</a:t>
            </a:r>
          </a:p>
          <a:p>
            <a:r>
              <a:rPr lang="en-US" sz="2800" b="0" i="0" u="none" strike="noStrike" baseline="0" dirty="0">
                <a:solidFill>
                  <a:srgbClr val="000000"/>
                </a:solidFill>
                <a:latin typeface="Times New Roman" panose="02020603050405020304" pitchFamily="18" charset="0"/>
              </a:rPr>
              <a:t>Small intestine- Superior mesenteric artery</a:t>
            </a:r>
          </a:p>
          <a:p>
            <a:r>
              <a:rPr lang="en-US" sz="2800" b="0" i="0" u="none" strike="noStrike" baseline="0" dirty="0">
                <a:solidFill>
                  <a:srgbClr val="000000"/>
                </a:solidFill>
                <a:latin typeface="Times New Roman" panose="02020603050405020304" pitchFamily="18" charset="0"/>
              </a:rPr>
              <a:t>Large intestine- Superior and </a:t>
            </a:r>
            <a:r>
              <a:rPr lang="en-US" sz="2800" b="0" i="0" u="none" strike="noStrike" baseline="0" dirty="0" err="1">
                <a:solidFill>
                  <a:srgbClr val="000000"/>
                </a:solidFill>
                <a:latin typeface="Times New Roman" panose="02020603050405020304" pitchFamily="18" charset="0"/>
              </a:rPr>
              <a:t>Inferiormesenteric</a:t>
            </a:r>
            <a:r>
              <a:rPr lang="en-US" sz="2800" b="0" i="0" u="none" strike="noStrike" baseline="0" dirty="0">
                <a:solidFill>
                  <a:srgbClr val="000000"/>
                </a:solidFill>
                <a:latin typeface="Times New Roman" panose="02020603050405020304" pitchFamily="18" charset="0"/>
              </a:rPr>
              <a:t> arteries</a:t>
            </a:r>
            <a:endParaRPr lang="en-US" dirty="0"/>
          </a:p>
        </p:txBody>
      </p:sp>
    </p:spTree>
    <p:extLst>
      <p:ext uri="{BB962C8B-B14F-4D97-AF65-F5344CB8AC3E}">
        <p14:creationId xmlns:p14="http://schemas.microsoft.com/office/powerpoint/2010/main" val="112108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8463-BA92-4696-9056-DCCE9ABAA9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D092472-3814-4C8A-A72B-FA54C213F49A}"/>
              </a:ext>
            </a:extLst>
          </p:cNvPr>
          <p:cNvPicPr>
            <a:picLocks noGrp="1" noChangeAspect="1"/>
          </p:cNvPicPr>
          <p:nvPr>
            <p:ph idx="1"/>
          </p:nvPr>
        </p:nvPicPr>
        <p:blipFill>
          <a:blip r:embed="rId2"/>
          <a:stretch>
            <a:fillRect/>
          </a:stretch>
        </p:blipFill>
        <p:spPr>
          <a:xfrm>
            <a:off x="1945341" y="2636133"/>
            <a:ext cx="9408459" cy="3728808"/>
          </a:xfrm>
        </p:spPr>
      </p:pic>
    </p:spTree>
    <p:extLst>
      <p:ext uri="{BB962C8B-B14F-4D97-AF65-F5344CB8AC3E}">
        <p14:creationId xmlns:p14="http://schemas.microsoft.com/office/powerpoint/2010/main" val="93664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681F-385B-4971-8160-2722214F0A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1C5AC4-EEF8-4AE3-BB58-77B3BCA17FEB}"/>
              </a:ext>
            </a:extLst>
          </p:cNvPr>
          <p:cNvSpPr>
            <a:spLocks noGrp="1"/>
          </p:cNvSpPr>
          <p:nvPr>
            <p:ph idx="1"/>
          </p:nvPr>
        </p:nvSpPr>
        <p:spPr/>
        <p:txBody>
          <a:bodyPr/>
          <a:lstStyle/>
          <a:p>
            <a:r>
              <a:rPr lang="en-US" sz="2800" b="0" i="0" u="none" strike="noStrike" baseline="0" dirty="0">
                <a:solidFill>
                  <a:srgbClr val="000000"/>
                </a:solidFill>
                <a:latin typeface="Times New Roman" panose="02020603050405020304" pitchFamily="18" charset="0"/>
              </a:rPr>
              <a:t>The Primitive gut tube develops during week 3-4 by incorporating the yolk sac during craniocaudal and lateral folding of the embryo.  The tube is divided into 3 distinct sections; foregut, midgut and hindgut.  Foregut gives rise to the esophagus, stomach, liver, gallbladder, bile ducts, pancreas and proximal duodenum.  The midgut develops into the distal duodenum, jejunum, ileum, cecum, appendix, ascending colon, and proximal 2/3 of transverse colon.  The hindgut becomes the distal 1/3 of the transverse colon, descending colon, sigmoid colon and the upper anal canal.</a:t>
            </a:r>
            <a:endParaRPr lang="en-US" dirty="0"/>
          </a:p>
        </p:txBody>
      </p:sp>
    </p:spTree>
    <p:extLst>
      <p:ext uri="{BB962C8B-B14F-4D97-AF65-F5344CB8AC3E}">
        <p14:creationId xmlns:p14="http://schemas.microsoft.com/office/powerpoint/2010/main" val="421577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585A-03C1-4375-B9DC-AEA94D643C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8840D9-A8C6-4028-8BD8-BE1ACD52A3AE}"/>
              </a:ext>
            </a:extLst>
          </p:cNvPr>
          <p:cNvSpPr>
            <a:spLocks noGrp="1"/>
          </p:cNvSpPr>
          <p:nvPr>
            <p:ph idx="1"/>
          </p:nvPr>
        </p:nvSpPr>
        <p:spPr/>
        <p:txBody>
          <a:bodyPr>
            <a:normAutofit fontScale="77500" lnSpcReduction="20000"/>
          </a:bodyPr>
          <a:lstStyle/>
          <a:p>
            <a:r>
              <a:rPr lang="en-US" sz="2800" b="1" i="0" u="none" strike="noStrike" baseline="0" dirty="0">
                <a:solidFill>
                  <a:srgbClr val="000000"/>
                </a:solidFill>
                <a:latin typeface="Times New Roman" panose="02020603050405020304" pitchFamily="18" charset="0"/>
              </a:rPr>
              <a:t>Stomach </a:t>
            </a:r>
            <a:r>
              <a:rPr lang="en-US" sz="2800" b="0" i="0" u="none" strike="noStrike" baseline="0" dirty="0">
                <a:solidFill>
                  <a:srgbClr val="000000"/>
                </a:solidFill>
                <a:latin typeface="Times New Roman" panose="02020603050405020304" pitchFamily="18" charset="0"/>
              </a:rPr>
              <a:t>(Slides 44-49) </a:t>
            </a:r>
          </a:p>
          <a:p>
            <a:r>
              <a:rPr lang="en-US" sz="2800" b="1" i="0" u="none" strike="noStrike" baseline="0" dirty="0">
                <a:solidFill>
                  <a:srgbClr val="000000"/>
                </a:solidFill>
                <a:latin typeface="Times New Roman" panose="02020603050405020304" pitchFamily="18" charset="0"/>
              </a:rPr>
              <a:t>Gastric Features </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The stomach serves as a reservoir, mixes and emulsifies food, secretes acids and digestive </a:t>
            </a:r>
            <a:r>
              <a:rPr lang="en-US" sz="2800" b="0" i="0" u="none" strike="noStrike" baseline="0" dirty="0" err="1">
                <a:solidFill>
                  <a:srgbClr val="000000"/>
                </a:solidFill>
                <a:latin typeface="Times New Roman" panose="02020603050405020304" pitchFamily="18" charset="0"/>
              </a:rPr>
              <a:t>enzymesand</a:t>
            </a:r>
            <a:r>
              <a:rPr lang="en-US" sz="2800" b="0" i="0" u="none" strike="noStrike" baseline="0" dirty="0">
                <a:solidFill>
                  <a:srgbClr val="000000"/>
                </a:solidFill>
                <a:latin typeface="Times New Roman" panose="02020603050405020304" pitchFamily="18" charset="0"/>
              </a:rPr>
              <a:t> regulates the release of gastric chyme into the duodenum.  The fundus acts a reservoir for food.  The body is a mixing chamber.  The muscular antrum releases small volumes intermittently into the duodenum. Total gastric volume ranges from 30 ml in newborn to 2 L in adults. </a:t>
            </a:r>
          </a:p>
          <a:p>
            <a:r>
              <a:rPr lang="en-US" sz="2800" b="1" i="0" u="none" strike="noStrike" baseline="0" dirty="0">
                <a:solidFill>
                  <a:srgbClr val="000000"/>
                </a:solidFill>
                <a:latin typeface="Times New Roman" panose="02020603050405020304" pitchFamily="18" charset="0"/>
              </a:rPr>
              <a:t>Gastric Structure </a:t>
            </a:r>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The stomach muscle layers </a:t>
            </a:r>
            <a:r>
              <a:rPr lang="en-US" sz="2800" b="0" i="0" u="none" strike="noStrike" baseline="0" dirty="0" err="1">
                <a:solidFill>
                  <a:srgbClr val="000000"/>
                </a:solidFill>
                <a:latin typeface="Times New Roman" panose="02020603050405020304" pitchFamily="18" charset="0"/>
              </a:rPr>
              <a:t>includean</a:t>
            </a:r>
            <a:r>
              <a:rPr lang="en-US" sz="2800" b="0" i="0" u="none" strike="noStrike" baseline="0" dirty="0">
                <a:solidFill>
                  <a:srgbClr val="000000"/>
                </a:solidFill>
                <a:latin typeface="Times New Roman" panose="02020603050405020304" pitchFamily="18" charset="0"/>
              </a:rPr>
              <a:t> outer longitudinal layer, a middle circular layer, and an inner oblique layer.  The inner lining consists of four layers: the serosa, the muscularis, the submucosa, and the mucosa. </a:t>
            </a:r>
          </a:p>
          <a:p>
            <a:r>
              <a:rPr lang="en-US" sz="2800" b="0" i="0" u="none" strike="noStrike" baseline="0" dirty="0">
                <a:solidFill>
                  <a:srgbClr val="000000"/>
                </a:solidFill>
                <a:latin typeface="Times New Roman" panose="02020603050405020304" pitchFamily="18" charset="0"/>
              </a:rPr>
              <a:t>Gastric glands are densely packed in the mucosa.  The glands contain cells that produce digestive enzymes, hydrochloric acid, and mucus.</a:t>
            </a:r>
          </a:p>
          <a:p>
            <a:r>
              <a:rPr lang="en-US" sz="2800" b="1" i="0" u="none" strike="noStrike" baseline="0" dirty="0">
                <a:solidFill>
                  <a:srgbClr val="000000"/>
                </a:solidFill>
                <a:latin typeface="Times New Roman" panose="02020603050405020304" pitchFamily="18" charset="0"/>
              </a:rPr>
              <a:t>Gastric cells and their specific </a:t>
            </a:r>
            <a:r>
              <a:rPr lang="en-US" sz="2800" b="1" i="0" u="none" strike="noStrike" baseline="0" dirty="0" err="1">
                <a:solidFill>
                  <a:srgbClr val="000000"/>
                </a:solidFill>
                <a:latin typeface="Times New Roman" panose="02020603050405020304" pitchFamily="18" charset="0"/>
              </a:rPr>
              <a:t>func</a:t>
            </a:r>
            <a:endParaRPr lang="en-US" dirty="0"/>
          </a:p>
        </p:txBody>
      </p:sp>
    </p:spTree>
    <p:extLst>
      <p:ext uri="{BB962C8B-B14F-4D97-AF65-F5344CB8AC3E}">
        <p14:creationId xmlns:p14="http://schemas.microsoft.com/office/powerpoint/2010/main" val="26497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31CA-D93B-4CA9-8905-B8B5DA24258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6FD85E1-BEC8-4396-9DEA-56C277E4A9CF}"/>
              </a:ext>
            </a:extLst>
          </p:cNvPr>
          <p:cNvPicPr>
            <a:picLocks noGrp="1" noChangeAspect="1"/>
          </p:cNvPicPr>
          <p:nvPr>
            <p:ph idx="1"/>
          </p:nvPr>
        </p:nvPicPr>
        <p:blipFill>
          <a:blip r:embed="rId2"/>
          <a:stretch>
            <a:fillRect/>
          </a:stretch>
        </p:blipFill>
        <p:spPr>
          <a:xfrm>
            <a:off x="6057363" y="3988415"/>
            <a:ext cx="77273" cy="25758"/>
          </a:xfrm>
        </p:spPr>
      </p:pic>
      <p:pic>
        <p:nvPicPr>
          <p:cNvPr id="7" name="Picture 6">
            <a:extLst>
              <a:ext uri="{FF2B5EF4-FFF2-40B4-BE49-F238E27FC236}">
                <a16:creationId xmlns:a16="http://schemas.microsoft.com/office/drawing/2014/main" id="{34EAD284-5D57-4FCF-8F02-B78A2E4F3CCF}"/>
              </a:ext>
            </a:extLst>
          </p:cNvPr>
          <p:cNvPicPr>
            <a:picLocks noChangeAspect="1"/>
          </p:cNvPicPr>
          <p:nvPr/>
        </p:nvPicPr>
        <p:blipFill>
          <a:blip r:embed="rId2"/>
          <a:stretch>
            <a:fillRect/>
          </a:stretch>
        </p:blipFill>
        <p:spPr>
          <a:xfrm>
            <a:off x="6057363" y="3416121"/>
            <a:ext cx="77273" cy="25758"/>
          </a:xfrm>
          <a:prstGeom prst="rect">
            <a:avLst/>
          </a:prstGeom>
        </p:spPr>
      </p:pic>
      <p:pic>
        <p:nvPicPr>
          <p:cNvPr id="9" name="Picture 8">
            <a:extLst>
              <a:ext uri="{FF2B5EF4-FFF2-40B4-BE49-F238E27FC236}">
                <a16:creationId xmlns:a16="http://schemas.microsoft.com/office/drawing/2014/main" id="{D3357DAD-4DCD-49A2-8630-A744F29F3A5E}"/>
              </a:ext>
            </a:extLst>
          </p:cNvPr>
          <p:cNvPicPr>
            <a:picLocks noChangeAspect="1"/>
          </p:cNvPicPr>
          <p:nvPr/>
        </p:nvPicPr>
        <p:blipFill>
          <a:blip r:embed="rId3"/>
          <a:stretch>
            <a:fillRect/>
          </a:stretch>
        </p:blipFill>
        <p:spPr>
          <a:xfrm>
            <a:off x="923365" y="1690689"/>
            <a:ext cx="10515599" cy="4279806"/>
          </a:xfrm>
          <a:prstGeom prst="rect">
            <a:avLst/>
          </a:prstGeom>
        </p:spPr>
      </p:pic>
    </p:spTree>
    <p:extLst>
      <p:ext uri="{BB962C8B-B14F-4D97-AF65-F5344CB8AC3E}">
        <p14:creationId xmlns:p14="http://schemas.microsoft.com/office/powerpoint/2010/main" val="252771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9A8D-96B6-485B-B58A-D042F530F6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EC8DDF-3092-46DA-8393-BEBAC144A625}"/>
              </a:ext>
            </a:extLst>
          </p:cNvPr>
          <p:cNvSpPr>
            <a:spLocks noGrp="1"/>
          </p:cNvSpPr>
          <p:nvPr>
            <p:ph idx="1"/>
          </p:nvPr>
        </p:nvSpPr>
        <p:spPr>
          <a:xfrm>
            <a:off x="775447" y="1995954"/>
            <a:ext cx="10515600" cy="4351338"/>
          </a:xfrm>
        </p:spPr>
        <p:txBody>
          <a:bodyPr/>
          <a:lstStyle/>
          <a:p>
            <a:r>
              <a:rPr lang="en-US" sz="2800" b="1" i="0" u="none" strike="noStrike" baseline="0" dirty="0">
                <a:solidFill>
                  <a:srgbClr val="000000"/>
                </a:solidFill>
                <a:latin typeface="Times New Roman" panose="02020603050405020304" pitchFamily="18" charset="0"/>
              </a:rPr>
              <a:t>Gastric pits cellular make-up varies by region</a:t>
            </a:r>
            <a:endParaRPr lang="en-US" sz="2800" b="0" i="0" u="none" strike="noStrike" baseline="0" dirty="0">
              <a:solidFill>
                <a:srgbClr val="000000"/>
              </a:solidFill>
              <a:latin typeface="Times New Roman" panose="02020603050405020304" pitchFamily="18" charset="0"/>
            </a:endParaRPr>
          </a:p>
          <a:p>
            <a:r>
              <a:rPr lang="en-US" sz="2800" b="1" i="0" u="none" strike="noStrike" baseline="0" dirty="0" err="1">
                <a:solidFill>
                  <a:srgbClr val="000000"/>
                </a:solidFill>
                <a:latin typeface="Times New Roman" panose="02020603050405020304" pitchFamily="18" charset="0"/>
              </a:rPr>
              <a:t>Cardia</a:t>
            </a:r>
            <a:r>
              <a:rPr lang="en-US" sz="2800" b="0" i="0" u="none" strike="noStrike" baseline="0" dirty="0" err="1">
                <a:solidFill>
                  <a:srgbClr val="000000"/>
                </a:solidFill>
                <a:latin typeface="Times New Roman" panose="02020603050405020304" pitchFamily="18" charset="0"/>
              </a:rPr>
              <a:t>contains</a:t>
            </a:r>
            <a:r>
              <a:rPr lang="en-US" sz="2800" b="0" i="0" u="none" strike="noStrike" baseline="0" dirty="0">
                <a:solidFill>
                  <a:srgbClr val="000000"/>
                </a:solidFill>
                <a:latin typeface="Times New Roman" panose="02020603050405020304" pitchFamily="18" charset="0"/>
              </a:rPr>
              <a:t> shallow pits with many mucous cells.  Few parietal and chief cells.</a:t>
            </a:r>
          </a:p>
          <a:p>
            <a:r>
              <a:rPr lang="en-US" sz="2800" b="1" i="0" u="none" strike="noStrike" baseline="0" dirty="0" err="1">
                <a:solidFill>
                  <a:srgbClr val="000000"/>
                </a:solidFill>
                <a:latin typeface="Times New Roman" panose="02020603050405020304" pitchFamily="18" charset="0"/>
              </a:rPr>
              <a:t>Fundus</a:t>
            </a:r>
            <a:r>
              <a:rPr lang="en-US" sz="2800" b="0" i="0" u="none" strike="noStrike" baseline="0" dirty="0" err="1">
                <a:solidFill>
                  <a:srgbClr val="000000"/>
                </a:solidFill>
                <a:latin typeface="Times New Roman" panose="02020603050405020304" pitchFamily="18" charset="0"/>
              </a:rPr>
              <a:t>contains</a:t>
            </a:r>
            <a:r>
              <a:rPr lang="en-US" sz="2800" b="0" i="0" u="none" strike="noStrike" baseline="0" dirty="0">
                <a:solidFill>
                  <a:srgbClr val="000000"/>
                </a:solidFill>
                <a:latin typeface="Times New Roman" panose="02020603050405020304" pitchFamily="18" charset="0"/>
              </a:rPr>
              <a:t> deep, branched pits with mucous cells at the apex.  Parietal cells located in the body.  Chief and neuroendocrine cells are at the base. Chief cells are only present in the fundus.</a:t>
            </a:r>
          </a:p>
          <a:p>
            <a:r>
              <a:rPr lang="en-US" sz="2800" b="1" i="0" u="none" strike="noStrike" baseline="0" dirty="0">
                <a:solidFill>
                  <a:srgbClr val="000000"/>
                </a:solidFill>
                <a:latin typeface="Times New Roman" panose="02020603050405020304" pitchFamily="18" charset="0"/>
              </a:rPr>
              <a:t>Antrum </a:t>
            </a:r>
            <a:r>
              <a:rPr lang="en-US" sz="2800" b="0" i="0" u="none" strike="noStrike" baseline="0" dirty="0">
                <a:solidFill>
                  <a:srgbClr val="000000"/>
                </a:solidFill>
                <a:latin typeface="Times New Roman" panose="02020603050405020304" pitchFamily="18" charset="0"/>
              </a:rPr>
              <a:t>contains deep pits with mucus, parietal and neuroendocrine cells.</a:t>
            </a:r>
            <a:endParaRPr lang="en-US" dirty="0"/>
          </a:p>
        </p:txBody>
      </p:sp>
    </p:spTree>
    <p:extLst>
      <p:ext uri="{BB962C8B-B14F-4D97-AF65-F5344CB8AC3E}">
        <p14:creationId xmlns:p14="http://schemas.microsoft.com/office/powerpoint/2010/main" val="428796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0612-5F31-4C2E-AAD0-DB8A5F22BE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7D4D25-6C80-4DB3-863A-764C6FE07789}"/>
              </a:ext>
            </a:extLst>
          </p:cNvPr>
          <p:cNvPicPr>
            <a:picLocks noGrp="1" noChangeAspect="1"/>
          </p:cNvPicPr>
          <p:nvPr>
            <p:ph idx="1"/>
          </p:nvPr>
        </p:nvPicPr>
        <p:blipFill>
          <a:blip r:embed="rId2"/>
          <a:stretch>
            <a:fillRect/>
          </a:stretch>
        </p:blipFill>
        <p:spPr>
          <a:xfrm>
            <a:off x="2510117" y="1792941"/>
            <a:ext cx="7171765" cy="4616824"/>
          </a:xfrm>
        </p:spPr>
      </p:pic>
    </p:spTree>
    <p:extLst>
      <p:ext uri="{BB962C8B-B14F-4D97-AF65-F5344CB8AC3E}">
        <p14:creationId xmlns:p14="http://schemas.microsoft.com/office/powerpoint/2010/main" val="251859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255E-018B-468F-9B55-18F3FC11183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3236058-B60A-4A95-A6AB-FCFA3D3D68B9}"/>
              </a:ext>
            </a:extLst>
          </p:cNvPr>
          <p:cNvPicPr>
            <a:picLocks noGrp="1" noChangeAspect="1"/>
          </p:cNvPicPr>
          <p:nvPr>
            <p:ph idx="1"/>
          </p:nvPr>
        </p:nvPicPr>
        <p:blipFill>
          <a:blip r:embed="rId2"/>
          <a:stretch>
            <a:fillRect/>
          </a:stretch>
        </p:blipFill>
        <p:spPr>
          <a:xfrm>
            <a:off x="949234" y="1690688"/>
            <a:ext cx="10515600" cy="5167311"/>
          </a:xfrm>
          <a:prstGeom prst="rect">
            <a:avLst/>
          </a:prstGeom>
        </p:spPr>
      </p:pic>
    </p:spTree>
    <p:extLst>
      <p:ext uri="{BB962C8B-B14F-4D97-AF65-F5344CB8AC3E}">
        <p14:creationId xmlns:p14="http://schemas.microsoft.com/office/powerpoint/2010/main" val="349137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4CB4-6FC5-4090-8ED3-79625407A2B8}"/>
              </a:ext>
            </a:extLst>
          </p:cNvPr>
          <p:cNvSpPr>
            <a:spLocks noGrp="1"/>
          </p:cNvSpPr>
          <p:nvPr>
            <p:ph type="title"/>
          </p:nvPr>
        </p:nvSpPr>
        <p:spPr/>
        <p:txBody>
          <a:bodyPr/>
          <a:lstStyle/>
          <a:p>
            <a:endParaRPr lang="en-US"/>
          </a:p>
        </p:txBody>
      </p:sp>
      <p:pic>
        <p:nvPicPr>
          <p:cNvPr id="1026" name="Picture 2" descr="Development of Pancreas">
            <a:extLst>
              <a:ext uri="{FF2B5EF4-FFF2-40B4-BE49-F238E27FC236}">
                <a16:creationId xmlns:a16="http://schemas.microsoft.com/office/drawing/2014/main" id="{678740EA-87D4-4A62-A285-9D3B1281D5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942" y="1825624"/>
            <a:ext cx="10515599" cy="485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4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C0D0-F0C5-41AF-B7D0-253BCFAF1ED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7CB2A1-FB16-4E5F-AE07-4F3DD59273CC}"/>
              </a:ext>
            </a:extLst>
          </p:cNvPr>
          <p:cNvPicPr>
            <a:picLocks noGrp="1" noChangeAspect="1"/>
          </p:cNvPicPr>
          <p:nvPr>
            <p:ph idx="1"/>
          </p:nvPr>
        </p:nvPicPr>
        <p:blipFill>
          <a:blip r:embed="rId2"/>
          <a:stretch>
            <a:fillRect/>
          </a:stretch>
        </p:blipFill>
        <p:spPr>
          <a:xfrm>
            <a:off x="1810872" y="1828800"/>
            <a:ext cx="8202704" cy="4805082"/>
          </a:xfrm>
        </p:spPr>
      </p:pic>
    </p:spTree>
    <p:extLst>
      <p:ext uri="{BB962C8B-B14F-4D97-AF65-F5344CB8AC3E}">
        <p14:creationId xmlns:p14="http://schemas.microsoft.com/office/powerpoint/2010/main" val="134855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FFCA-9B23-4D80-8DD1-2466BCB2AF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3533C2-9A0B-4930-9525-EF54A7CF8D80}"/>
              </a:ext>
            </a:extLst>
          </p:cNvPr>
          <p:cNvSpPr>
            <a:spLocks noGrp="1"/>
          </p:cNvSpPr>
          <p:nvPr>
            <p:ph idx="1"/>
          </p:nvPr>
        </p:nvSpPr>
        <p:spPr/>
        <p:txBody>
          <a:bodyPr/>
          <a:lstStyle/>
          <a:p>
            <a:r>
              <a:rPr lang="en-US" dirty="0"/>
              <a:t>Histologically, </a:t>
            </a:r>
          </a:p>
          <a:p>
            <a:r>
              <a:rPr lang="en-US" dirty="0"/>
              <a:t>The general plan of the adult gastrointestinal tract consists of a mucosa (epithelial lining and glands, lamina propria, and muscularis mucosae), submucosa, muscularis externa, and adventitia or serosa. Embryologically, the epithelial lining and glands of the mucosa are derived from endoderm, whereas the other components are derived from visceral mesoderm. Early in development, the epithelial lining the gut tube proliferates rapidly and obliterates the lumen. Later, recanalization occurs</a:t>
            </a:r>
          </a:p>
        </p:txBody>
      </p:sp>
    </p:spTree>
    <p:extLst>
      <p:ext uri="{BB962C8B-B14F-4D97-AF65-F5344CB8AC3E}">
        <p14:creationId xmlns:p14="http://schemas.microsoft.com/office/powerpoint/2010/main" val="331095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D5800-3FFA-4E03-B791-732EDFED81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57A436-40F1-4DAF-9EFF-5082B71CB8D9}"/>
              </a:ext>
            </a:extLst>
          </p:cNvPr>
          <p:cNvSpPr>
            <a:spLocks noGrp="1"/>
          </p:cNvSpPr>
          <p:nvPr>
            <p:ph idx="1"/>
          </p:nvPr>
        </p:nvSpPr>
        <p:spPr/>
        <p:txBody>
          <a:bodyPr>
            <a:normAutofit fontScale="85000" lnSpcReduction="20000"/>
          </a:bodyPr>
          <a:lstStyle/>
          <a:p>
            <a:r>
              <a:rPr lang="en-US" sz="800" b="1" i="0" u="none" strike="noStrike" baseline="0" dirty="0">
                <a:solidFill>
                  <a:srgbClr val="000000"/>
                </a:solidFill>
                <a:latin typeface="Arial" panose="020B0604020202020204" pitchFamily="34" charset="0"/>
              </a:rPr>
              <a:t>Formatted: </a:t>
            </a:r>
            <a:r>
              <a:rPr lang="en-US" sz="800" b="0" i="0" u="none" strike="noStrike" baseline="0" dirty="0" err="1">
                <a:solidFill>
                  <a:srgbClr val="000000"/>
                </a:solidFill>
                <a:latin typeface="Arial" panose="020B0604020202020204" pitchFamily="34" charset="0"/>
              </a:rPr>
              <a:t>CenteredImage</a:t>
            </a:r>
            <a:r>
              <a:rPr lang="en-US" sz="800" b="0" i="0" u="none" strike="noStrike" baseline="0" dirty="0">
                <a:solidFill>
                  <a:srgbClr val="000000"/>
                </a:solidFill>
                <a:latin typeface="Arial" panose="020B0604020202020204" pitchFamily="34" charset="0"/>
              </a:rPr>
              <a:t> from http://www.med.umich.edu/ </a:t>
            </a:r>
          </a:p>
          <a:p>
            <a:r>
              <a:rPr lang="en-US" sz="2800" b="0" i="0" u="none" strike="noStrike" baseline="0" dirty="0">
                <a:solidFill>
                  <a:srgbClr val="000000"/>
                </a:solidFill>
                <a:latin typeface="Times New Roman" panose="02020603050405020304" pitchFamily="18" charset="0"/>
              </a:rPr>
              <a:t>Proliferation of the epithelial lining of the gut tube results in obliteration of the lumen by week 6.   The central cells then degenerate and the tube is recanalized by week 8.Abnormalities in this process result in: stenosis, atresia, and duplications.</a:t>
            </a:r>
          </a:p>
          <a:p>
            <a:r>
              <a:rPr lang="en-US" sz="2800" b="1" i="0" u="none" strike="noStrike" baseline="0" dirty="0">
                <a:solidFill>
                  <a:srgbClr val="000000"/>
                </a:solidFill>
                <a:latin typeface="Times New Roman" panose="02020603050405020304" pitchFamily="18" charset="0"/>
              </a:rPr>
              <a:t>Foregut </a:t>
            </a:r>
            <a:r>
              <a:rPr lang="en-US" sz="2800" b="1" i="0" u="none" strike="noStrike" baseline="0" dirty="0" err="1">
                <a:solidFill>
                  <a:srgbClr val="000000"/>
                </a:solidFill>
                <a:latin typeface="Times New Roman" panose="02020603050405020304" pitchFamily="18" charset="0"/>
              </a:rPr>
              <a:t>Formation</a:t>
            </a:r>
            <a:r>
              <a:rPr lang="en-US" sz="2800" b="0" i="0" u="none" strike="noStrike" baseline="0" dirty="0" err="1">
                <a:solidFill>
                  <a:srgbClr val="000000"/>
                </a:solidFill>
                <a:latin typeface="Times New Roman" panose="02020603050405020304" pitchFamily="18" charset="0"/>
              </a:rPr>
              <a:t>The</a:t>
            </a:r>
            <a:r>
              <a:rPr lang="en-US" sz="2800" b="0" i="0" u="none" strike="noStrike" baseline="0" dirty="0">
                <a:solidFill>
                  <a:srgbClr val="000000"/>
                </a:solidFill>
                <a:latin typeface="Times New Roman" panose="02020603050405020304" pitchFamily="18" charset="0"/>
              </a:rPr>
              <a:t> foregut gives rise to the esophagus, stomach, liver, gallbladder, pancreas and the caudal portion of the duodenum.</a:t>
            </a:r>
          </a:p>
          <a:p>
            <a:r>
              <a:rPr lang="en-US" sz="2800" b="0" i="0" u="none" strike="noStrike" baseline="0" dirty="0">
                <a:solidFill>
                  <a:srgbClr val="000000"/>
                </a:solidFill>
                <a:latin typeface="Times New Roman" panose="02020603050405020304" pitchFamily="18" charset="0"/>
              </a:rPr>
              <a:t>Lateral grooves invaginate during week 4 on each side of the proximal foregut and fuse creating the tracheoesophageal septum.  The septum separates the respiratory and digestive tracts with the ventral portion developing into respiratory system and dorsal into gastrointestinal tract.  By week 16 the esophagus has </a:t>
            </a:r>
          </a:p>
          <a:p>
            <a:r>
              <a:rPr lang="en-US" sz="2800" b="0" i="0" u="none" strike="noStrike" baseline="0" dirty="0">
                <a:solidFill>
                  <a:srgbClr val="000000"/>
                </a:solidFill>
                <a:latin typeface="Times New Roman" panose="02020603050405020304" pitchFamily="18" charset="0"/>
              </a:rPr>
              <a:t>stratified squamous epithelium and swallow can </a:t>
            </a:r>
            <a:r>
              <a:rPr lang="en-US" sz="2800" b="0" i="0" u="none" strike="noStrike" baseline="0" dirty="0" err="1">
                <a:solidFill>
                  <a:srgbClr val="000000"/>
                </a:solidFill>
                <a:latin typeface="Times New Roman" panose="02020603050405020304" pitchFamily="18" charset="0"/>
              </a:rPr>
              <a:t>appreciated.Failure</a:t>
            </a:r>
            <a:r>
              <a:rPr lang="en-US" sz="2800" b="0" i="0" u="none" strike="noStrike" baseline="0" dirty="0">
                <a:solidFill>
                  <a:srgbClr val="000000"/>
                </a:solidFill>
                <a:latin typeface="Times New Roman" panose="02020603050405020304" pitchFamily="18" charset="0"/>
              </a:rPr>
              <a:t> of the tracheoesophageal septum </a:t>
            </a:r>
            <a:r>
              <a:rPr lang="en-US" sz="2800" b="0" i="0" u="none" strike="noStrike" baseline="0" dirty="0" err="1">
                <a:solidFill>
                  <a:srgbClr val="000000"/>
                </a:solidFill>
                <a:latin typeface="Times New Roman" panose="02020603050405020304" pitchFamily="18" charset="0"/>
              </a:rPr>
              <a:t>developmentresults</a:t>
            </a:r>
            <a:r>
              <a:rPr lang="en-US" sz="2800" b="0" i="0" u="none" strike="noStrike" baseline="0" dirty="0">
                <a:solidFill>
                  <a:srgbClr val="000000"/>
                </a:solidFill>
                <a:latin typeface="Times New Roman" panose="02020603050405020304" pitchFamily="18" charset="0"/>
              </a:rPr>
              <a:t> in tracheoesophageal fistula and/or esophageal atresia.</a:t>
            </a:r>
          </a:p>
          <a:p>
            <a:r>
              <a:rPr lang="en-US" sz="2800" b="0" i="0" u="none" strike="noStrike" baseline="0" dirty="0">
                <a:solidFill>
                  <a:srgbClr val="000000"/>
                </a:solidFill>
                <a:latin typeface="Times New Roman" panose="02020603050405020304" pitchFamily="18" charset="0"/>
              </a:rPr>
              <a:t>The stomach develops from a fusiform dilation in the foregut during week 4. </a:t>
            </a:r>
          </a:p>
          <a:p>
            <a:endParaRPr lang="en-US" dirty="0"/>
          </a:p>
        </p:txBody>
      </p:sp>
    </p:spTree>
    <p:extLst>
      <p:ext uri="{BB962C8B-B14F-4D97-AF65-F5344CB8AC3E}">
        <p14:creationId xmlns:p14="http://schemas.microsoft.com/office/powerpoint/2010/main" val="171445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5C8D-3D62-4956-9B74-00ECCBFD94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59E643-4B87-4EEB-B138-55C7AD30BC14}"/>
              </a:ext>
            </a:extLst>
          </p:cNvPr>
          <p:cNvSpPr>
            <a:spLocks noGrp="1"/>
          </p:cNvSpPr>
          <p:nvPr>
            <p:ph idx="1"/>
          </p:nvPr>
        </p:nvSpPr>
        <p:spPr/>
        <p:txBody>
          <a:bodyPr>
            <a:normAutofit fontScale="85000" lnSpcReduction="20000"/>
          </a:bodyPr>
          <a:lstStyle/>
          <a:p>
            <a:r>
              <a:rPr lang="en-US" sz="2800" b="0" i="0" u="none" strike="noStrike" baseline="0" dirty="0">
                <a:solidFill>
                  <a:srgbClr val="000000"/>
                </a:solidFill>
                <a:latin typeface="Times New Roman" panose="02020603050405020304" pitchFamily="18" charset="0"/>
              </a:rPr>
              <a:t>The stomach develops from a fusiform dilation in the foregut during week 4.  A 90 degree clockwise rotation </a:t>
            </a:r>
            <a:r>
              <a:rPr lang="en-US" sz="2800" b="0" i="0" u="none" strike="noStrike" baseline="0" dirty="0" err="1">
                <a:solidFill>
                  <a:srgbClr val="000000"/>
                </a:solidFill>
                <a:latin typeface="Times New Roman" panose="02020603050405020304" pitchFamily="18" charset="0"/>
              </a:rPr>
              <a:t>createsthe</a:t>
            </a:r>
            <a:r>
              <a:rPr lang="en-US" sz="2800" b="0" i="0" u="none" strike="noStrike" baseline="0" dirty="0">
                <a:solidFill>
                  <a:srgbClr val="000000"/>
                </a:solidFill>
                <a:latin typeface="Times New Roman" panose="02020603050405020304" pitchFamily="18" charset="0"/>
              </a:rPr>
              <a:t> lesser peritoneal sac.</a:t>
            </a:r>
          </a:p>
          <a:p>
            <a:r>
              <a:rPr lang="en-US" sz="2800" b="0" i="0" u="none" strike="noStrike" baseline="0" dirty="0">
                <a:solidFill>
                  <a:srgbClr val="000000"/>
                </a:solidFill>
                <a:latin typeface="Times New Roman" panose="02020603050405020304" pitchFamily="18" charset="0"/>
              </a:rPr>
              <a:t>The liver develops from an endodermal outgrowth, hepatic diverticulum, at the cranioventral portion of the </a:t>
            </a:r>
            <a:r>
              <a:rPr lang="en-US" sz="2800" b="0" i="0" u="none" strike="noStrike" baseline="0" dirty="0" err="1">
                <a:solidFill>
                  <a:srgbClr val="000000"/>
                </a:solidFill>
                <a:latin typeface="Times New Roman" panose="02020603050405020304" pitchFamily="18" charset="0"/>
              </a:rPr>
              <a:t>foregut.Mesoderm</a:t>
            </a:r>
            <a:r>
              <a:rPr lang="en-US" sz="2800" b="0" i="0" u="none" strike="noStrike" baseline="0" dirty="0">
                <a:solidFill>
                  <a:srgbClr val="000000"/>
                </a:solidFill>
                <a:latin typeface="Times New Roman" panose="02020603050405020304" pitchFamily="18" charset="0"/>
              </a:rPr>
              <a:t> surrounds the diverticulum, septum </a:t>
            </a:r>
            <a:r>
              <a:rPr lang="en-US" sz="2800" b="0" i="0" u="none" strike="noStrike" baseline="0" dirty="0" err="1">
                <a:solidFill>
                  <a:srgbClr val="000000"/>
                </a:solidFill>
                <a:latin typeface="Times New Roman" panose="02020603050405020304" pitchFamily="18" charset="0"/>
              </a:rPr>
              <a:t>tansversum</a:t>
            </a:r>
            <a:r>
              <a:rPr lang="en-US" sz="2800" b="0" i="0" u="none" strike="noStrike" baseline="0" dirty="0">
                <a:solidFill>
                  <a:srgbClr val="000000"/>
                </a:solidFill>
                <a:latin typeface="Times New Roman" panose="02020603050405020304" pitchFamily="18" charset="0"/>
              </a:rPr>
              <a:t>.  Hepatic cells (</a:t>
            </a:r>
            <a:r>
              <a:rPr lang="en-US" sz="2800" b="0" i="0" u="none" strike="noStrike" baseline="0" dirty="0" err="1">
                <a:solidFill>
                  <a:srgbClr val="000000"/>
                </a:solidFill>
                <a:latin typeface="Times New Roman" panose="02020603050405020304" pitchFamily="18" charset="0"/>
              </a:rPr>
              <a:t>hepatoblasts</a:t>
            </a:r>
            <a:r>
              <a:rPr lang="en-US" sz="2800" b="0" i="0" u="none" strike="noStrike" baseline="0" dirty="0">
                <a:solidFill>
                  <a:srgbClr val="000000"/>
                </a:solidFill>
                <a:latin typeface="Times New Roman" panose="02020603050405020304" pitchFamily="18" charset="0"/>
              </a:rPr>
              <a:t>), both hematopoietic and endothelial precursor cells, then migrate into the septum </a:t>
            </a:r>
            <a:r>
              <a:rPr lang="en-US" sz="2800" b="0" i="0" u="none" strike="noStrike" baseline="0" dirty="0" err="1">
                <a:solidFill>
                  <a:srgbClr val="000000"/>
                </a:solidFill>
                <a:latin typeface="Times New Roman" panose="02020603050405020304" pitchFamily="18" charset="0"/>
              </a:rPr>
              <a:t>tansversum</a:t>
            </a:r>
            <a:r>
              <a:rPr lang="en-US" sz="2800" b="0" i="0" u="none" strike="noStrike" baseline="0" dirty="0">
                <a:solidFill>
                  <a:srgbClr val="000000"/>
                </a:solidFill>
                <a:latin typeface="Times New Roman" panose="02020603050405020304" pitchFamily="18" charset="0"/>
              </a:rPr>
              <a:t>.  The endothelial precursor cells, vitelline veins, are surrounded by hepatic cells forming the hepatic sinusoids.  Bi-potential </a:t>
            </a:r>
            <a:r>
              <a:rPr lang="en-US" sz="2800" b="0" i="0" u="none" strike="noStrike" baseline="0" dirty="0" err="1">
                <a:solidFill>
                  <a:srgbClr val="000000"/>
                </a:solidFill>
                <a:latin typeface="Times New Roman" panose="02020603050405020304" pitchFamily="18" charset="0"/>
              </a:rPr>
              <a:t>hepatoblasts</a:t>
            </a:r>
            <a:r>
              <a:rPr lang="en-US" sz="2800" b="0" i="0" u="none" strike="noStrike" baseline="0" dirty="0">
                <a:solidFill>
                  <a:srgbClr val="000000"/>
                </a:solidFill>
                <a:latin typeface="Times New Roman" panose="02020603050405020304" pitchFamily="18" charset="0"/>
              </a:rPr>
              <a:t> give rise to both </a:t>
            </a:r>
            <a:r>
              <a:rPr lang="en-US" sz="2800" b="0" i="0" u="none" strike="noStrike" baseline="0" dirty="0" err="1">
                <a:solidFill>
                  <a:srgbClr val="000000"/>
                </a:solidFill>
                <a:latin typeface="Times New Roman" panose="02020603050405020304" pitchFamily="18" charset="0"/>
              </a:rPr>
              <a:t>cholangiocytes</a:t>
            </a:r>
            <a:r>
              <a:rPr lang="en-US" sz="2800" b="0" i="0" u="none" strike="noStrike" baseline="0" dirty="0">
                <a:solidFill>
                  <a:srgbClr val="000000"/>
                </a:solidFill>
                <a:latin typeface="Times New Roman" panose="02020603050405020304" pitchFamily="18" charset="0"/>
              </a:rPr>
              <a:t> and </a:t>
            </a:r>
            <a:r>
              <a:rPr lang="en-US" sz="2800" b="0" i="0" u="none" strike="noStrike" baseline="0" dirty="0" err="1">
                <a:solidFill>
                  <a:srgbClr val="000000"/>
                </a:solidFill>
                <a:latin typeface="Times New Roman" panose="02020603050405020304" pitchFamily="18" charset="0"/>
              </a:rPr>
              <a:t>hepatocytes.The</a:t>
            </a:r>
            <a:r>
              <a:rPr lang="en-US" sz="2800" b="0" i="0" u="none" strike="noStrike" baseline="0" dirty="0">
                <a:solidFill>
                  <a:srgbClr val="000000"/>
                </a:solidFill>
                <a:latin typeface="Times New Roman" panose="02020603050405020304" pitchFamily="18" charset="0"/>
              </a:rPr>
              <a:t> </a:t>
            </a:r>
            <a:r>
              <a:rPr lang="en-US" sz="2800" b="0" i="0" u="none" strike="noStrike" baseline="0" dirty="0" err="1">
                <a:solidFill>
                  <a:srgbClr val="000000"/>
                </a:solidFill>
                <a:latin typeface="Times New Roman" panose="02020603050405020304" pitchFamily="18" charset="0"/>
              </a:rPr>
              <a:t>hepatoblasts</a:t>
            </a:r>
            <a:r>
              <a:rPr lang="en-US" sz="2800" b="0" i="0" u="none" strike="noStrike" baseline="0" dirty="0">
                <a:solidFill>
                  <a:srgbClr val="000000"/>
                </a:solidFill>
                <a:latin typeface="Times New Roman" panose="02020603050405020304" pitchFamily="18" charset="0"/>
              </a:rPr>
              <a:t> in mesenchyme closest to the portal vein form a bi-layered structure, the ductal </a:t>
            </a:r>
            <a:r>
              <a:rPr lang="en-US" sz="2800" b="0" i="0" u="none" strike="noStrike" baseline="0" dirty="0" err="1">
                <a:solidFill>
                  <a:srgbClr val="000000"/>
                </a:solidFill>
                <a:latin typeface="Times New Roman" panose="02020603050405020304" pitchFamily="18" charset="0"/>
              </a:rPr>
              <a:t>plate.These</a:t>
            </a:r>
            <a:r>
              <a:rPr lang="en-US" sz="2800" b="0" i="0" u="none" strike="noStrike" baseline="0" dirty="0">
                <a:solidFill>
                  <a:srgbClr val="000000"/>
                </a:solidFill>
                <a:latin typeface="Times New Roman" panose="02020603050405020304" pitchFamily="18" charset="0"/>
              </a:rPr>
              <a:t> cells remodel to form bile ducts in the intrahepatic portal tracts.</a:t>
            </a:r>
          </a:p>
          <a:p>
            <a:r>
              <a:rPr lang="en-US" sz="2800" b="0" i="0" u="none" strike="noStrike" baseline="0" dirty="0">
                <a:solidFill>
                  <a:srgbClr val="000000"/>
                </a:solidFill>
                <a:latin typeface="Times New Roman" panose="02020603050405020304" pitchFamily="18" charset="0"/>
              </a:rPr>
              <a:t>Abnormal development of intrahepatic bile ducts due to ductal plate malformations are likely the underlying cause of congenital hepatic fibrosis and cystic kidney </a:t>
            </a:r>
            <a:r>
              <a:rPr lang="en-US" sz="2800" b="0" i="0" u="none" strike="noStrike" baseline="0" dirty="0" err="1">
                <a:solidFill>
                  <a:srgbClr val="000000"/>
                </a:solidFill>
                <a:latin typeface="Times New Roman" panose="02020603050405020304" pitchFamily="18" charset="0"/>
              </a:rPr>
              <a:t>diseaseas</a:t>
            </a:r>
            <a:r>
              <a:rPr lang="en-US" sz="2800" b="0" i="0" u="none" strike="noStrike" baseline="0" dirty="0">
                <a:solidFill>
                  <a:srgbClr val="000000"/>
                </a:solidFill>
                <a:latin typeface="Times New Roman" panose="02020603050405020304" pitchFamily="18" charset="0"/>
              </a:rPr>
              <a:t> well as ciliopathies such </a:t>
            </a:r>
            <a:r>
              <a:rPr lang="en-US" sz="2800" b="0" i="0" u="none" strike="noStrike" baseline="0" dirty="0" err="1">
                <a:solidFill>
                  <a:srgbClr val="000000"/>
                </a:solidFill>
                <a:latin typeface="Times New Roman" panose="02020603050405020304" pitchFamily="18" charset="0"/>
              </a:rPr>
              <a:t>asJoubert</a:t>
            </a:r>
            <a:r>
              <a:rPr lang="en-US" sz="2800" b="0" i="0" u="none" strike="noStrike" baseline="0" dirty="0">
                <a:solidFill>
                  <a:srgbClr val="000000"/>
                </a:solidFill>
                <a:latin typeface="Times New Roman" panose="02020603050405020304" pitchFamily="18" charset="0"/>
              </a:rPr>
              <a:t> syndrome, Meckel-Gruber and </a:t>
            </a:r>
            <a:r>
              <a:rPr lang="en-US" sz="2800" b="0" i="0" u="none" strike="noStrike" baseline="0" dirty="0" err="1">
                <a:solidFill>
                  <a:srgbClr val="000000"/>
                </a:solidFill>
                <a:latin typeface="Times New Roman" panose="02020603050405020304" pitchFamily="18" charset="0"/>
              </a:rPr>
              <a:t>Ivemark</a:t>
            </a:r>
            <a:r>
              <a:rPr lang="en-US" sz="2800" b="0" i="0" u="none" strike="noStrike" baseline="0" dirty="0">
                <a:solidFill>
                  <a:srgbClr val="000000"/>
                </a:solidFill>
                <a:latin typeface="Times New Roman" panose="02020603050405020304" pitchFamily="18" charset="0"/>
              </a:rPr>
              <a:t> syndrome. </a:t>
            </a:r>
            <a:endParaRPr lang="en-US" dirty="0"/>
          </a:p>
        </p:txBody>
      </p:sp>
    </p:spTree>
    <p:extLst>
      <p:ext uri="{BB962C8B-B14F-4D97-AF65-F5344CB8AC3E}">
        <p14:creationId xmlns:p14="http://schemas.microsoft.com/office/powerpoint/2010/main" val="56028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AD39-C91C-4934-94D1-07138FC447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158003C-C3ED-4B9A-9C6A-083100626BF1}"/>
              </a:ext>
            </a:extLst>
          </p:cNvPr>
          <p:cNvPicPr>
            <a:picLocks noGrp="1" noChangeAspect="1"/>
          </p:cNvPicPr>
          <p:nvPr>
            <p:ph idx="1"/>
          </p:nvPr>
        </p:nvPicPr>
        <p:blipFill>
          <a:blip r:embed="rId2"/>
          <a:stretch>
            <a:fillRect/>
          </a:stretch>
        </p:blipFill>
        <p:spPr>
          <a:xfrm>
            <a:off x="1506070" y="3145480"/>
            <a:ext cx="10085296" cy="1944710"/>
          </a:xfrm>
        </p:spPr>
      </p:pic>
    </p:spTree>
    <p:extLst>
      <p:ext uri="{BB962C8B-B14F-4D97-AF65-F5344CB8AC3E}">
        <p14:creationId xmlns:p14="http://schemas.microsoft.com/office/powerpoint/2010/main" val="253789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5687-FFA8-4BE8-A60A-AD933EB357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FC0276-47A0-4CBD-B836-64C3A33F2EF8}"/>
              </a:ext>
            </a:extLst>
          </p:cNvPr>
          <p:cNvSpPr>
            <a:spLocks noGrp="1"/>
          </p:cNvSpPr>
          <p:nvPr>
            <p:ph idx="1"/>
          </p:nvPr>
        </p:nvSpPr>
        <p:spPr/>
        <p:txBody>
          <a:bodyPr/>
          <a:lstStyle/>
          <a:p>
            <a:r>
              <a:rPr lang="en-US" sz="2800" b="0" i="0" u="none" strike="noStrike" baseline="0" dirty="0">
                <a:solidFill>
                  <a:srgbClr val="000000"/>
                </a:solidFill>
                <a:latin typeface="Times New Roman" panose="02020603050405020304" pitchFamily="18" charset="0"/>
              </a:rPr>
              <a:t>Gallbladder and bile ducts begin as a cystic diverticulum.  The gallbladder is initially solid and become </a:t>
            </a:r>
            <a:r>
              <a:rPr lang="en-US" sz="2800" b="0" i="0" u="none" strike="noStrike" baseline="0" dirty="0" err="1">
                <a:solidFill>
                  <a:srgbClr val="000000"/>
                </a:solidFill>
                <a:latin typeface="Times New Roman" panose="02020603050405020304" pitchFamily="18" charset="0"/>
              </a:rPr>
              <a:t>cystic.Intrahepatic</a:t>
            </a:r>
            <a:r>
              <a:rPr lang="en-US" sz="2800" b="0" i="0" u="none" strike="noStrike" baseline="0" dirty="0">
                <a:solidFill>
                  <a:srgbClr val="000000"/>
                </a:solidFill>
                <a:latin typeface="Times New Roman" panose="02020603050405020304" pitchFamily="18" charset="0"/>
              </a:rPr>
              <a:t> bile duct development starts at the hilum and progresses </a:t>
            </a:r>
            <a:r>
              <a:rPr lang="en-US" sz="2800" b="0" i="0" u="none" strike="noStrike" baseline="0" dirty="0" err="1">
                <a:solidFill>
                  <a:srgbClr val="000000"/>
                </a:solidFill>
                <a:latin typeface="Times New Roman" panose="02020603050405020304" pitchFamily="18" charset="0"/>
              </a:rPr>
              <a:t>tothe</a:t>
            </a:r>
            <a:r>
              <a:rPr lang="en-US" sz="2800" b="0" i="0" u="none" strike="noStrike" baseline="0" dirty="0">
                <a:solidFill>
                  <a:srgbClr val="000000"/>
                </a:solidFill>
                <a:latin typeface="Times New Roman" panose="02020603050405020304" pitchFamily="18" charset="0"/>
              </a:rPr>
              <a:t> periphery of the </a:t>
            </a:r>
            <a:r>
              <a:rPr lang="en-US" sz="2800" b="0" i="0" u="none" strike="noStrike" baseline="0" dirty="0" err="1">
                <a:solidFill>
                  <a:srgbClr val="000000"/>
                </a:solidFill>
                <a:latin typeface="Times New Roman" panose="02020603050405020304" pitchFamily="18" charset="0"/>
              </a:rPr>
              <a:t>liver.The</a:t>
            </a:r>
            <a:r>
              <a:rPr lang="en-US" sz="2800" b="0" i="0" u="none" strike="noStrike" baseline="0" dirty="0">
                <a:solidFill>
                  <a:srgbClr val="000000"/>
                </a:solidFill>
                <a:latin typeface="Times New Roman" panose="02020603050405020304" pitchFamily="18" charset="0"/>
              </a:rPr>
              <a:t> common bile duct forms in an area of narrowing between the foregut and the hepatic diverticulum. At birth the most peripheral intrahepatic bile ducts are immature with persistence of ductal </a:t>
            </a:r>
            <a:r>
              <a:rPr lang="en-US" sz="2800" b="0" i="0" u="none" strike="noStrike" baseline="0" dirty="0" err="1">
                <a:solidFill>
                  <a:srgbClr val="000000"/>
                </a:solidFill>
                <a:latin typeface="Times New Roman" panose="02020603050405020304" pitchFamily="18" charset="0"/>
              </a:rPr>
              <a:t>plate.Maturity</a:t>
            </a:r>
            <a:r>
              <a:rPr lang="en-US" sz="2800" b="0" i="0" u="none" strike="noStrike" baseline="0" dirty="0">
                <a:solidFill>
                  <a:srgbClr val="000000"/>
                </a:solidFill>
                <a:latin typeface="Times New Roman" panose="02020603050405020304" pitchFamily="18" charset="0"/>
              </a:rPr>
              <a:t> of </a:t>
            </a:r>
            <a:r>
              <a:rPr lang="en-US" sz="2800" b="0" i="0" u="none" strike="noStrike" baseline="0" dirty="0" err="1">
                <a:solidFill>
                  <a:srgbClr val="000000"/>
                </a:solidFill>
                <a:latin typeface="Times New Roman" panose="02020603050405020304" pitchFamily="18" charset="0"/>
              </a:rPr>
              <a:t>intrahepaticbiliary</a:t>
            </a:r>
            <a:r>
              <a:rPr lang="en-US" sz="2800" b="0" i="0" u="none" strike="noStrike" baseline="0" dirty="0">
                <a:solidFill>
                  <a:srgbClr val="000000"/>
                </a:solidFill>
                <a:latin typeface="Times New Roman" panose="02020603050405020304" pitchFamily="18" charset="0"/>
              </a:rPr>
              <a:t> tree is achieved by 4 weeks of life.</a:t>
            </a:r>
            <a:endParaRPr lang="en-US" dirty="0"/>
          </a:p>
        </p:txBody>
      </p:sp>
    </p:spTree>
    <p:extLst>
      <p:ext uri="{BB962C8B-B14F-4D97-AF65-F5344CB8AC3E}">
        <p14:creationId xmlns:p14="http://schemas.microsoft.com/office/powerpoint/2010/main" val="31185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41E44-09A2-48CF-A0C9-F00D8E1C6D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C42164-9C37-4488-B1F3-EC579A8881FE}"/>
              </a:ext>
            </a:extLst>
          </p:cNvPr>
          <p:cNvSpPr>
            <a:spLocks noGrp="1"/>
          </p:cNvSpPr>
          <p:nvPr>
            <p:ph idx="1"/>
          </p:nvPr>
        </p:nvSpPr>
        <p:spPr/>
        <p:txBody>
          <a:bodyPr>
            <a:normAutofit/>
          </a:bodyPr>
          <a:lstStyle/>
          <a:p>
            <a:r>
              <a:rPr lang="en-US" sz="2800" b="0" i="0" u="none" strike="noStrike" baseline="0" dirty="0">
                <a:solidFill>
                  <a:srgbClr val="000000"/>
                </a:solidFill>
                <a:latin typeface="Times New Roman" panose="02020603050405020304" pitchFamily="18" charset="0"/>
              </a:rPr>
              <a:t>Pancreas development begins during the 4th-5th weeks of gestation as distinct dorsal and ventral buds arising from the endoderm of the caudal foregut, the proximal duodenum. The dorsal bud is larger than and slightly more cranial to the ventral bud. Each bud communicates with the foregut through a duct.</a:t>
            </a:r>
          </a:p>
          <a:p>
            <a:r>
              <a:rPr lang="en-US" sz="2800" b="0" i="0" u="none" strike="noStrike" baseline="0" dirty="0">
                <a:solidFill>
                  <a:srgbClr val="000000"/>
                </a:solidFill>
                <a:latin typeface="Times New Roman" panose="02020603050405020304" pitchFamily="18" charset="0"/>
              </a:rPr>
              <a:t>Rotation of the duodenum causes the ventral pancreatic bud to rotate clockwise to the left of the duodenum and brings it posterior and inferior to the dorsal pancreatic bud.  The two buds fuse to form the </a:t>
            </a:r>
            <a:r>
              <a:rPr lang="en-US" sz="2800" b="0" i="0" u="none" strike="noStrike" baseline="0" dirty="0" err="1">
                <a:solidFill>
                  <a:srgbClr val="000000"/>
                </a:solidFill>
                <a:latin typeface="Times New Roman" panose="02020603050405020304" pitchFamily="18" charset="0"/>
              </a:rPr>
              <a:t>pancreasduring</a:t>
            </a:r>
            <a:r>
              <a:rPr lang="en-US" sz="2800" b="0" i="0" u="none" strike="noStrike" baseline="0" dirty="0">
                <a:solidFill>
                  <a:srgbClr val="000000"/>
                </a:solidFill>
                <a:latin typeface="Times New Roman" panose="02020603050405020304" pitchFamily="18" charset="0"/>
              </a:rPr>
              <a:t> the 7</a:t>
            </a:r>
            <a:r>
              <a:rPr lang="en-US" sz="800" b="0" i="0" u="none" strike="noStrike" baseline="0" dirty="0">
                <a:solidFill>
                  <a:srgbClr val="000000"/>
                </a:solidFill>
                <a:latin typeface="Times New Roman" panose="02020603050405020304" pitchFamily="18" charset="0"/>
              </a:rPr>
              <a:t>th</a:t>
            </a:r>
            <a:r>
              <a:rPr lang="en-US" sz="2800" b="0" i="0" u="none" strike="noStrike" baseline="0" dirty="0">
                <a:solidFill>
                  <a:srgbClr val="000000"/>
                </a:solidFill>
                <a:latin typeface="Times New Roman" panose="02020603050405020304" pitchFamily="18" charset="0"/>
              </a:rPr>
              <a:t>week of gestation..</a:t>
            </a:r>
            <a:endParaRPr lang="en-US" dirty="0"/>
          </a:p>
        </p:txBody>
      </p:sp>
    </p:spTree>
    <p:extLst>
      <p:ext uri="{BB962C8B-B14F-4D97-AF65-F5344CB8AC3E}">
        <p14:creationId xmlns:p14="http://schemas.microsoft.com/office/powerpoint/2010/main" val="88393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1692</Words>
  <Application>Microsoft Office PowerPoint</Application>
  <PresentationFormat>Widescreen</PresentationFormat>
  <Paragraphs>55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  Embryology of the GI 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Midgut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Embryology of the GI Tract:</dc:title>
  <dc:creator>AL-NABAA. CO</dc:creator>
  <cp:lastModifiedBy>NARUTO</cp:lastModifiedBy>
  <cp:revision>9</cp:revision>
  <dcterms:created xsi:type="dcterms:W3CDTF">2023-12-03T19:01:34Z</dcterms:created>
  <dcterms:modified xsi:type="dcterms:W3CDTF">2023-12-08T08:31:16Z</dcterms:modified>
</cp:coreProperties>
</file>